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51"/>
  </p:notesMasterIdLst>
  <p:sldIdLst>
    <p:sldId id="560" r:id="rId2"/>
    <p:sldId id="569" r:id="rId3"/>
    <p:sldId id="587" r:id="rId4"/>
    <p:sldId id="682" r:id="rId5"/>
    <p:sldId id="599" r:id="rId6"/>
    <p:sldId id="648" r:id="rId7"/>
    <p:sldId id="612" r:id="rId8"/>
    <p:sldId id="526" r:id="rId9"/>
    <p:sldId id="638" r:id="rId10"/>
    <p:sldId id="627" r:id="rId11"/>
    <p:sldId id="628" r:id="rId12"/>
    <p:sldId id="630" r:id="rId13"/>
    <p:sldId id="659" r:id="rId14"/>
    <p:sldId id="604" r:id="rId15"/>
    <p:sldId id="605" r:id="rId16"/>
    <p:sldId id="683" r:id="rId17"/>
    <p:sldId id="595" r:id="rId18"/>
    <p:sldId id="596" r:id="rId19"/>
    <p:sldId id="607" r:id="rId20"/>
    <p:sldId id="684" r:id="rId21"/>
    <p:sldId id="622" r:id="rId22"/>
    <p:sldId id="625" r:id="rId23"/>
    <p:sldId id="655" r:id="rId24"/>
    <p:sldId id="660" r:id="rId25"/>
    <p:sldId id="658" r:id="rId26"/>
    <p:sldId id="662" r:id="rId27"/>
    <p:sldId id="661" r:id="rId28"/>
    <p:sldId id="678" r:id="rId29"/>
    <p:sldId id="667" r:id="rId30"/>
    <p:sldId id="670" r:id="rId31"/>
    <p:sldId id="576" r:id="rId32"/>
    <p:sldId id="693" r:id="rId33"/>
    <p:sldId id="654" r:id="rId34"/>
    <p:sldId id="681" r:id="rId35"/>
    <p:sldId id="676" r:id="rId36"/>
    <p:sldId id="691" r:id="rId37"/>
    <p:sldId id="685" r:id="rId38"/>
    <p:sldId id="689" r:id="rId39"/>
    <p:sldId id="688" r:id="rId40"/>
    <p:sldId id="675" r:id="rId41"/>
    <p:sldId id="686" r:id="rId42"/>
    <p:sldId id="694" r:id="rId43"/>
    <p:sldId id="695" r:id="rId44"/>
    <p:sldId id="692" r:id="rId45"/>
    <p:sldId id="680" r:id="rId46"/>
    <p:sldId id="690" r:id="rId47"/>
    <p:sldId id="687" r:id="rId48"/>
    <p:sldId id="679" r:id="rId49"/>
    <p:sldId id="67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3"/>
    <p:restoredTop sz="58642" autoAdjust="0"/>
  </p:normalViewPr>
  <p:slideViewPr>
    <p:cSldViewPr snapToGrid="0" snapToObjects="1">
      <p:cViewPr varScale="1">
        <p:scale>
          <a:sx n="129" d="100"/>
          <a:sy n="129" d="100"/>
        </p:scale>
        <p:origin x="636" y="7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67CB4-FAEE-7148-890B-0A07522FC3D6}" type="doc">
      <dgm:prSet loTypeId="urn:microsoft.com/office/officeart/2005/8/layout/vList4" loCatId="" qsTypeId="urn:microsoft.com/office/officeart/2005/8/quickstyle/simple1" qsCatId="simple" csTypeId="urn:microsoft.com/office/officeart/2005/8/colors/accent1_1" csCatId="accent1" phldr="1"/>
      <dgm:spPr/>
      <dgm:t>
        <a:bodyPr/>
        <a:lstStyle/>
        <a:p>
          <a:endParaRPr lang="en-US"/>
        </a:p>
      </dgm:t>
    </dgm:pt>
    <dgm:pt modelId="{79468429-A532-E54D-8080-324FB4005835}">
      <dgm:prSet phldrT="[Text]"/>
      <dgm:spPr/>
      <dgm:t>
        <a:bodyPr/>
        <a:lstStyle/>
        <a:p>
          <a:r>
            <a:rPr lang="en-US" b="1" dirty="0">
              <a:latin typeface="Times New Roman" panose="02020603050405020304" pitchFamily="18" charset="0"/>
              <a:cs typeface="Times New Roman" panose="02020603050405020304" pitchFamily="18" charset="0"/>
            </a:rPr>
            <a:t>Conference</a:t>
          </a:r>
        </a:p>
      </dgm:t>
    </dgm:pt>
    <dgm:pt modelId="{C9B14BC0-66F1-A24E-99A5-66E9D3266A17}" type="parTrans" cxnId="{B1EF438C-EF49-CC44-8563-7E8D9259A1BD}">
      <dgm:prSet/>
      <dgm:spPr/>
      <dgm:t>
        <a:bodyPr/>
        <a:lstStyle/>
        <a:p>
          <a:endParaRPr lang="en-US"/>
        </a:p>
      </dgm:t>
    </dgm:pt>
    <dgm:pt modelId="{05D3B9AA-EE49-F343-AD2D-12EEDDAD3F84}" type="sibTrans" cxnId="{B1EF438C-EF49-CC44-8563-7E8D9259A1BD}">
      <dgm:prSet/>
      <dgm:spPr/>
      <dgm:t>
        <a:bodyPr/>
        <a:lstStyle/>
        <a:p>
          <a:endParaRPr lang="en-US"/>
        </a:p>
      </dgm:t>
    </dgm:pt>
    <dgm:pt modelId="{DA9E1E08-3FFE-9040-814A-9CBB3CF62A82}">
      <dgm:prSet phldrT="[Text]"/>
      <dgm:spPr/>
      <dgm:t>
        <a:bodyPr/>
        <a:lstStyle/>
        <a:p>
          <a:r>
            <a:rPr lang="en-US" dirty="0">
              <a:latin typeface="Times New Roman" panose="02020603050405020304" pitchFamily="18" charset="0"/>
              <a:cs typeface="Times New Roman" panose="02020603050405020304" pitchFamily="18" charset="0"/>
            </a:rPr>
            <a:t>General (every 4 years)</a:t>
          </a:r>
        </a:p>
      </dgm:t>
    </dgm:pt>
    <dgm:pt modelId="{A3D47317-2DE4-E942-AD8B-FD9C70074238}" type="parTrans" cxnId="{013C0C18-B9EA-6F4F-B855-6E460A89F86A}">
      <dgm:prSet/>
      <dgm:spPr/>
      <dgm:t>
        <a:bodyPr/>
        <a:lstStyle/>
        <a:p>
          <a:endParaRPr lang="en-US"/>
        </a:p>
      </dgm:t>
    </dgm:pt>
    <dgm:pt modelId="{43C6AA9A-E13E-204A-A003-4FEA8E7FE684}" type="sibTrans" cxnId="{013C0C18-B9EA-6F4F-B855-6E460A89F86A}">
      <dgm:prSet/>
      <dgm:spPr/>
      <dgm:t>
        <a:bodyPr/>
        <a:lstStyle/>
        <a:p>
          <a:endParaRPr lang="en-US"/>
        </a:p>
      </dgm:t>
    </dgm:pt>
    <dgm:pt modelId="{4F7DDFCA-448D-044F-A0C7-DC7156B71330}">
      <dgm:prSet phldrT="[Text]"/>
      <dgm:spPr/>
      <dgm:t>
        <a:bodyPr/>
        <a:lstStyle/>
        <a:p>
          <a:r>
            <a:rPr lang="en-US" b="1" dirty="0">
              <a:latin typeface="Times New Roman" panose="02020603050405020304" pitchFamily="18" charset="0"/>
              <a:cs typeface="Times New Roman" panose="02020603050405020304" pitchFamily="18" charset="0"/>
            </a:rPr>
            <a:t>Episcopacy</a:t>
          </a:r>
        </a:p>
      </dgm:t>
    </dgm:pt>
    <dgm:pt modelId="{CA625F59-18B2-8D42-B78A-2D5ED4F81962}" type="parTrans" cxnId="{22D21913-82A1-544C-BA69-DC7C14E06F3C}">
      <dgm:prSet/>
      <dgm:spPr/>
      <dgm:t>
        <a:bodyPr/>
        <a:lstStyle/>
        <a:p>
          <a:endParaRPr lang="en-US"/>
        </a:p>
      </dgm:t>
    </dgm:pt>
    <dgm:pt modelId="{39371E45-48B4-F245-A7EE-56B5B9C900DA}" type="sibTrans" cxnId="{22D21913-82A1-544C-BA69-DC7C14E06F3C}">
      <dgm:prSet/>
      <dgm:spPr/>
      <dgm:t>
        <a:bodyPr/>
        <a:lstStyle/>
        <a:p>
          <a:endParaRPr lang="en-US"/>
        </a:p>
      </dgm:t>
    </dgm:pt>
    <dgm:pt modelId="{B5C46A2C-9E44-0349-9FF6-D106AFAFA32C}">
      <dgm:prSet phldrT="[Text]"/>
      <dgm:spPr/>
      <dgm:t>
        <a:bodyPr/>
        <a:lstStyle/>
        <a:p>
          <a:r>
            <a:rPr lang="en-US" dirty="0">
              <a:latin typeface="Times New Roman" panose="02020603050405020304" pitchFamily="18" charset="0"/>
              <a:cs typeface="Times New Roman" panose="02020603050405020304" pitchFamily="18" charset="0"/>
            </a:rPr>
            <a:t>Bishops oversee churches and pastors in annual conferences</a:t>
          </a:r>
        </a:p>
      </dgm:t>
    </dgm:pt>
    <dgm:pt modelId="{E68210EA-1520-1B45-BB53-7525D793BEFC}" type="parTrans" cxnId="{B5DF1BC9-86FB-7B43-86CF-5CAA75B03AB6}">
      <dgm:prSet/>
      <dgm:spPr/>
      <dgm:t>
        <a:bodyPr/>
        <a:lstStyle/>
        <a:p>
          <a:endParaRPr lang="en-US"/>
        </a:p>
      </dgm:t>
    </dgm:pt>
    <dgm:pt modelId="{2A5199C0-AC19-9747-9892-6D805362DFC4}" type="sibTrans" cxnId="{B5DF1BC9-86FB-7B43-86CF-5CAA75B03AB6}">
      <dgm:prSet/>
      <dgm:spPr/>
      <dgm:t>
        <a:bodyPr/>
        <a:lstStyle/>
        <a:p>
          <a:endParaRPr lang="en-US"/>
        </a:p>
      </dgm:t>
    </dgm:pt>
    <dgm:pt modelId="{6D7222D0-F332-6344-A845-7D610B0D4422}">
      <dgm:prSet phldrT="[Text]"/>
      <dgm:spPr/>
      <dgm:t>
        <a:bodyPr/>
        <a:lstStyle/>
        <a:p>
          <a:r>
            <a:rPr lang="en-US" dirty="0">
              <a:latin typeface="Times New Roman" panose="02020603050405020304" pitchFamily="18" charset="0"/>
              <a:cs typeface="Times New Roman" panose="02020603050405020304" pitchFamily="18" charset="0"/>
            </a:rPr>
            <a:t>Meet collectively in annual Council of Bishops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Primary</a:t>
          </a:r>
          <a:r>
            <a:rPr lang="en-US" u="none" dirty="0">
              <a:latin typeface="Times New Roman" panose="02020603050405020304" pitchFamily="18" charset="0"/>
              <a:cs typeface="Times New Roman" panose="02020603050405020304" pitchFamily="18" charset="0"/>
            </a:rPr>
            <a:t> powers are appointing clergy and providing leadership to an annual conference. </a:t>
          </a:r>
          <a:endParaRPr lang="en-US" dirty="0">
            <a:latin typeface="Times New Roman" panose="02020603050405020304" pitchFamily="18" charset="0"/>
            <a:cs typeface="Times New Roman" panose="02020603050405020304" pitchFamily="18" charset="0"/>
          </a:endParaRPr>
        </a:p>
      </dgm:t>
    </dgm:pt>
    <dgm:pt modelId="{793F4907-B358-9C44-B79C-88E269DABEC9}" type="parTrans" cxnId="{37F8A558-A4B9-F64E-B3BA-85909C16EAC3}">
      <dgm:prSet/>
      <dgm:spPr/>
      <dgm:t>
        <a:bodyPr/>
        <a:lstStyle/>
        <a:p>
          <a:endParaRPr lang="en-US"/>
        </a:p>
      </dgm:t>
    </dgm:pt>
    <dgm:pt modelId="{4F9BD476-70F7-6A4D-8510-2C8EA270AC86}" type="sibTrans" cxnId="{37F8A558-A4B9-F64E-B3BA-85909C16EAC3}">
      <dgm:prSet/>
      <dgm:spPr/>
      <dgm:t>
        <a:bodyPr/>
        <a:lstStyle/>
        <a:p>
          <a:endParaRPr lang="en-US"/>
        </a:p>
      </dgm:t>
    </dgm:pt>
    <dgm:pt modelId="{60C7F6D9-F4A0-674D-BD57-6869F0112886}">
      <dgm:prSet phldrT="[Text]"/>
      <dgm:spPr/>
      <dgm:t>
        <a:bodyPr/>
        <a:lstStyle/>
        <a:p>
          <a:r>
            <a:rPr lang="en-US" b="1" dirty="0">
              <a:latin typeface="Times New Roman" panose="02020603050405020304" pitchFamily="18" charset="0"/>
              <a:cs typeface="Times New Roman" panose="02020603050405020304" pitchFamily="18" charset="0"/>
            </a:rPr>
            <a:t>Judicial</a:t>
          </a:r>
        </a:p>
      </dgm:t>
    </dgm:pt>
    <dgm:pt modelId="{C17425AC-DFB7-FE4B-A9AD-7343356FEB5F}" type="parTrans" cxnId="{2EB0B368-4B40-6447-9964-04F1D340B74D}">
      <dgm:prSet/>
      <dgm:spPr/>
      <dgm:t>
        <a:bodyPr/>
        <a:lstStyle/>
        <a:p>
          <a:endParaRPr lang="en-US"/>
        </a:p>
      </dgm:t>
    </dgm:pt>
    <dgm:pt modelId="{FBB4E81C-351B-FC4E-8658-98F16ED91318}" type="sibTrans" cxnId="{2EB0B368-4B40-6447-9964-04F1D340B74D}">
      <dgm:prSet/>
      <dgm:spPr/>
      <dgm:t>
        <a:bodyPr/>
        <a:lstStyle/>
        <a:p>
          <a:endParaRPr lang="en-US"/>
        </a:p>
      </dgm:t>
    </dgm:pt>
    <dgm:pt modelId="{A9887574-7385-EC43-8DD5-FDE2B6569036}">
      <dgm:prSet phldrT="[Text]"/>
      <dgm:spPr/>
      <dgm:t>
        <a:bodyPr/>
        <a:lstStyle/>
        <a:p>
          <a:r>
            <a:rPr lang="en-US" dirty="0">
              <a:latin typeface="Times New Roman" panose="02020603050405020304" pitchFamily="18" charset="0"/>
              <a:cs typeface="Times New Roman" panose="02020603050405020304" pitchFamily="18" charset="0"/>
            </a:rPr>
            <a:t>Jurisdictional / Central (every 4 years)</a:t>
          </a:r>
        </a:p>
      </dgm:t>
    </dgm:pt>
    <dgm:pt modelId="{24714D8C-E961-FE4D-BDA3-43C65110654F}" type="parTrans" cxnId="{D2745D7B-727F-0D45-8919-FA8FD060DD22}">
      <dgm:prSet/>
      <dgm:spPr/>
      <dgm:t>
        <a:bodyPr/>
        <a:lstStyle/>
        <a:p>
          <a:endParaRPr lang="en-US"/>
        </a:p>
      </dgm:t>
    </dgm:pt>
    <dgm:pt modelId="{B52B47B9-9986-E845-839E-92850D48A981}" type="sibTrans" cxnId="{D2745D7B-727F-0D45-8919-FA8FD060DD22}">
      <dgm:prSet/>
      <dgm:spPr/>
      <dgm:t>
        <a:bodyPr/>
        <a:lstStyle/>
        <a:p>
          <a:endParaRPr lang="en-US"/>
        </a:p>
      </dgm:t>
    </dgm:pt>
    <dgm:pt modelId="{C2140C11-66E2-1549-804F-2065F9F70EBF}">
      <dgm:prSet phldrT="[Text]"/>
      <dgm:spPr/>
      <dgm:t>
        <a:bodyPr/>
        <a:lstStyle/>
        <a:p>
          <a:r>
            <a:rPr lang="en-US" dirty="0">
              <a:latin typeface="Times New Roman" panose="02020603050405020304" pitchFamily="18" charset="0"/>
              <a:cs typeface="Times New Roman" panose="02020603050405020304" pitchFamily="18" charset="0"/>
            </a:rPr>
            <a:t>Annual (every year)</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Most </a:t>
          </a:r>
          <a:r>
            <a:rPr lang="en-US" u="sng" dirty="0">
              <a:latin typeface="Times New Roman" panose="02020603050405020304" pitchFamily="18" charset="0"/>
              <a:cs typeface="Times New Roman" panose="02020603050405020304" pitchFamily="18" charset="0"/>
            </a:rPr>
            <a:t>major </a:t>
          </a:r>
          <a:r>
            <a:rPr lang="en-US" u="none" dirty="0">
              <a:latin typeface="Times New Roman" panose="02020603050405020304" pitchFamily="18" charset="0"/>
              <a:cs typeface="Times New Roman" panose="02020603050405020304" pitchFamily="18" charset="0"/>
            </a:rPr>
            <a:t> decisions are made by Conference.</a:t>
          </a:r>
          <a:endParaRPr lang="en-US" dirty="0">
            <a:latin typeface="Times New Roman" panose="02020603050405020304" pitchFamily="18" charset="0"/>
            <a:cs typeface="Times New Roman" panose="02020603050405020304" pitchFamily="18" charset="0"/>
          </a:endParaRPr>
        </a:p>
      </dgm:t>
    </dgm:pt>
    <dgm:pt modelId="{D01D104B-A1A5-304C-AB59-A921F298BD5B}" type="parTrans" cxnId="{43F29A4D-8F4F-6748-A748-1F99F688602F}">
      <dgm:prSet/>
      <dgm:spPr/>
      <dgm:t>
        <a:bodyPr/>
        <a:lstStyle/>
        <a:p>
          <a:endParaRPr lang="en-US"/>
        </a:p>
      </dgm:t>
    </dgm:pt>
    <dgm:pt modelId="{2D9EC16A-8001-2F4D-864F-45927D990F6B}" type="sibTrans" cxnId="{43F29A4D-8F4F-6748-A748-1F99F688602F}">
      <dgm:prSet/>
      <dgm:spPr/>
      <dgm:t>
        <a:bodyPr/>
        <a:lstStyle/>
        <a:p>
          <a:endParaRPr lang="en-US"/>
        </a:p>
      </dgm:t>
    </dgm:pt>
    <dgm:pt modelId="{C9AC20E5-0199-2B4F-9548-6FC34AC63418}">
      <dgm:prSet phldrT="[Text]"/>
      <dgm:spPr/>
      <dgm:t>
        <a:bodyPr/>
        <a:lstStyle/>
        <a:p>
          <a:r>
            <a:rPr lang="en-US" dirty="0">
              <a:latin typeface="Times New Roman" panose="02020603050405020304" pitchFamily="18" charset="0"/>
              <a:cs typeface="Times New Roman" panose="02020603050405020304" pitchFamily="18" charset="0"/>
            </a:rPr>
            <a:t>Judicial Council</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Primary purpose of Judicial Council is to </a:t>
          </a:r>
          <a:r>
            <a:rPr lang="en-US" u="sng" dirty="0">
              <a:latin typeface="Times New Roman" panose="02020603050405020304" pitchFamily="18" charset="0"/>
              <a:cs typeface="Times New Roman" panose="02020603050405020304" pitchFamily="18" charset="0"/>
            </a:rPr>
            <a:t>make rulings </a:t>
          </a:r>
          <a:r>
            <a:rPr lang="en-US" dirty="0">
              <a:latin typeface="Times New Roman" panose="02020603050405020304" pitchFamily="18" charset="0"/>
              <a:cs typeface="Times New Roman" panose="02020603050405020304" pitchFamily="18" charset="0"/>
            </a:rPr>
            <a:t>about the constitutionality of various actions and decisions.</a:t>
          </a:r>
        </a:p>
      </dgm:t>
    </dgm:pt>
    <dgm:pt modelId="{6AB38A86-18B8-A149-8B04-8CC200D1E6C5}" type="sibTrans" cxnId="{75915C2C-3318-C144-8FC1-67E44F6878EC}">
      <dgm:prSet/>
      <dgm:spPr/>
      <dgm:t>
        <a:bodyPr/>
        <a:lstStyle/>
        <a:p>
          <a:endParaRPr lang="en-US"/>
        </a:p>
      </dgm:t>
    </dgm:pt>
    <dgm:pt modelId="{88440190-7E15-DC48-AFC3-663E54CDB2BD}" type="parTrans" cxnId="{75915C2C-3318-C144-8FC1-67E44F6878EC}">
      <dgm:prSet/>
      <dgm:spPr/>
      <dgm:t>
        <a:bodyPr/>
        <a:lstStyle/>
        <a:p>
          <a:endParaRPr lang="en-US"/>
        </a:p>
      </dgm:t>
    </dgm:pt>
    <dgm:pt modelId="{82883D1E-CCE8-B741-B08B-4E14AD9E7B4B}" type="pres">
      <dgm:prSet presAssocID="{5A867CB4-FAEE-7148-890B-0A07522FC3D6}" presName="linear" presStyleCnt="0">
        <dgm:presLayoutVars>
          <dgm:dir/>
          <dgm:resizeHandles val="exact"/>
        </dgm:presLayoutVars>
      </dgm:prSet>
      <dgm:spPr/>
    </dgm:pt>
    <dgm:pt modelId="{2F3F3150-B4AF-E44B-8430-C07A40DF08FE}" type="pres">
      <dgm:prSet presAssocID="{79468429-A532-E54D-8080-324FB4005835}" presName="comp" presStyleCnt="0"/>
      <dgm:spPr/>
    </dgm:pt>
    <dgm:pt modelId="{EEAF69E3-60F3-5444-BAEC-36588988DFA2}" type="pres">
      <dgm:prSet presAssocID="{79468429-A532-E54D-8080-324FB4005835}" presName="box" presStyleLbl="node1" presStyleIdx="0" presStyleCnt="3"/>
      <dgm:spPr/>
    </dgm:pt>
    <dgm:pt modelId="{E86496EF-956C-614F-8340-26FF3C05C265}" type="pres">
      <dgm:prSet presAssocID="{79468429-A532-E54D-8080-324FB4005835}" presName="img" presStyleLbl="fgImgPlace1" presStyleIdx="0" presStyleCnt="3"/>
      <dgm:spPr>
        <a:blipFill>
          <a:blip xmlns:r="http://schemas.openxmlformats.org/officeDocument/2006/relationships" r:embed="rId1"/>
          <a:srcRect/>
          <a:stretch>
            <a:fillRect l="-20000" r="-20000"/>
          </a:stretch>
        </a:blipFill>
      </dgm:spPr>
    </dgm:pt>
    <dgm:pt modelId="{C5C3E71D-94A0-2142-BB1E-9ABD96FEEE68}" type="pres">
      <dgm:prSet presAssocID="{79468429-A532-E54D-8080-324FB4005835}" presName="text" presStyleLbl="node1" presStyleIdx="0" presStyleCnt="3">
        <dgm:presLayoutVars>
          <dgm:bulletEnabled val="1"/>
        </dgm:presLayoutVars>
      </dgm:prSet>
      <dgm:spPr/>
    </dgm:pt>
    <dgm:pt modelId="{D2447DDC-AD46-5941-B1B6-76BDF3C8E054}" type="pres">
      <dgm:prSet presAssocID="{05D3B9AA-EE49-F343-AD2D-12EEDDAD3F84}" presName="spacer" presStyleCnt="0"/>
      <dgm:spPr/>
    </dgm:pt>
    <dgm:pt modelId="{365AF0AA-C0A1-4D4E-BDAD-F63D1E433750}" type="pres">
      <dgm:prSet presAssocID="{4F7DDFCA-448D-044F-A0C7-DC7156B71330}" presName="comp" presStyleCnt="0"/>
      <dgm:spPr/>
    </dgm:pt>
    <dgm:pt modelId="{657E60A5-AAAB-604C-B9B9-8134C90B5802}" type="pres">
      <dgm:prSet presAssocID="{4F7DDFCA-448D-044F-A0C7-DC7156B71330}" presName="box" presStyleLbl="node1" presStyleIdx="1" presStyleCnt="3"/>
      <dgm:spPr/>
    </dgm:pt>
    <dgm:pt modelId="{F288D452-4972-C647-9A2D-D1060A157585}" type="pres">
      <dgm:prSet presAssocID="{4F7DDFCA-448D-044F-A0C7-DC7156B7133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840FC281-6A09-1F49-A046-C5CE3879B83D}" type="pres">
      <dgm:prSet presAssocID="{4F7DDFCA-448D-044F-A0C7-DC7156B71330}" presName="text" presStyleLbl="node1" presStyleIdx="1" presStyleCnt="3">
        <dgm:presLayoutVars>
          <dgm:bulletEnabled val="1"/>
        </dgm:presLayoutVars>
      </dgm:prSet>
      <dgm:spPr/>
    </dgm:pt>
    <dgm:pt modelId="{4BC95795-D3AC-064B-B93A-DAC4C3B20700}" type="pres">
      <dgm:prSet presAssocID="{39371E45-48B4-F245-A7EE-56B5B9C900DA}" presName="spacer" presStyleCnt="0"/>
      <dgm:spPr/>
    </dgm:pt>
    <dgm:pt modelId="{946411FD-E537-9F47-B195-A98898DAFC71}" type="pres">
      <dgm:prSet presAssocID="{60C7F6D9-F4A0-674D-BD57-6869F0112886}" presName="comp" presStyleCnt="0"/>
      <dgm:spPr/>
    </dgm:pt>
    <dgm:pt modelId="{C3B1E4CE-475D-EE47-BCBB-C3B5400161DA}" type="pres">
      <dgm:prSet presAssocID="{60C7F6D9-F4A0-674D-BD57-6869F0112886}" presName="box" presStyleLbl="node1" presStyleIdx="2" presStyleCnt="3"/>
      <dgm:spPr/>
    </dgm:pt>
    <dgm:pt modelId="{1CA82C76-8250-6745-A18C-DEAF9F79D3CB}" type="pres">
      <dgm:prSet presAssocID="{60C7F6D9-F4A0-674D-BD57-6869F011288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3FD4EDB2-50A3-5C47-9380-EE4D85ED4EEB}" type="pres">
      <dgm:prSet presAssocID="{60C7F6D9-F4A0-674D-BD57-6869F0112886}" presName="text" presStyleLbl="node1" presStyleIdx="2" presStyleCnt="3">
        <dgm:presLayoutVars>
          <dgm:bulletEnabled val="1"/>
        </dgm:presLayoutVars>
      </dgm:prSet>
      <dgm:spPr/>
    </dgm:pt>
  </dgm:ptLst>
  <dgm:cxnLst>
    <dgm:cxn modelId="{35CF3108-3D50-2246-BA7A-C3B7A6D15EE4}" type="presOf" srcId="{A9887574-7385-EC43-8DD5-FDE2B6569036}" destId="{EEAF69E3-60F3-5444-BAEC-36588988DFA2}" srcOrd="0" destOrd="2" presId="urn:microsoft.com/office/officeart/2005/8/layout/vList4"/>
    <dgm:cxn modelId="{B4278909-EC39-834F-B381-006FEE6882A3}" type="presOf" srcId="{C9AC20E5-0199-2B4F-9548-6FC34AC63418}" destId="{C3B1E4CE-475D-EE47-BCBB-C3B5400161DA}" srcOrd="0" destOrd="1" presId="urn:microsoft.com/office/officeart/2005/8/layout/vList4"/>
    <dgm:cxn modelId="{7B98F30E-FF68-FE41-90E6-FDF4AD78C2DD}" type="presOf" srcId="{C2140C11-66E2-1549-804F-2065F9F70EBF}" destId="{EEAF69E3-60F3-5444-BAEC-36588988DFA2}" srcOrd="0" destOrd="3" presId="urn:microsoft.com/office/officeart/2005/8/layout/vList4"/>
    <dgm:cxn modelId="{22D21913-82A1-544C-BA69-DC7C14E06F3C}" srcId="{5A867CB4-FAEE-7148-890B-0A07522FC3D6}" destId="{4F7DDFCA-448D-044F-A0C7-DC7156B71330}" srcOrd="1" destOrd="0" parTransId="{CA625F59-18B2-8D42-B78A-2D5ED4F81962}" sibTransId="{39371E45-48B4-F245-A7EE-56B5B9C900DA}"/>
    <dgm:cxn modelId="{013C0C18-B9EA-6F4F-B855-6E460A89F86A}" srcId="{79468429-A532-E54D-8080-324FB4005835}" destId="{DA9E1E08-3FFE-9040-814A-9CBB3CF62A82}" srcOrd="0" destOrd="0" parTransId="{A3D47317-2DE4-E942-AD8B-FD9C70074238}" sibTransId="{43C6AA9A-E13E-204A-A003-4FEA8E7FE684}"/>
    <dgm:cxn modelId="{75915C2C-3318-C144-8FC1-67E44F6878EC}" srcId="{60C7F6D9-F4A0-674D-BD57-6869F0112886}" destId="{C9AC20E5-0199-2B4F-9548-6FC34AC63418}" srcOrd="0" destOrd="0" parTransId="{88440190-7E15-DC48-AFC3-663E54CDB2BD}" sibTransId="{6AB38A86-18B8-A149-8B04-8CC200D1E6C5}"/>
    <dgm:cxn modelId="{9D09043B-6949-2848-A5F0-3BBAC311FCA1}" type="presOf" srcId="{79468429-A532-E54D-8080-324FB4005835}" destId="{C5C3E71D-94A0-2142-BB1E-9ABD96FEEE68}" srcOrd="1" destOrd="0" presId="urn:microsoft.com/office/officeart/2005/8/layout/vList4"/>
    <dgm:cxn modelId="{79C3FB5D-A3E5-3C43-8874-2E2DF0A1FD4B}" type="presOf" srcId="{79468429-A532-E54D-8080-324FB4005835}" destId="{EEAF69E3-60F3-5444-BAEC-36588988DFA2}" srcOrd="0" destOrd="0" presId="urn:microsoft.com/office/officeart/2005/8/layout/vList4"/>
    <dgm:cxn modelId="{1F35BB41-73B1-8E4A-9C7E-3FDD666BF51A}" type="presOf" srcId="{DA9E1E08-3FFE-9040-814A-9CBB3CF62A82}" destId="{C5C3E71D-94A0-2142-BB1E-9ABD96FEEE68}" srcOrd="1" destOrd="1" presId="urn:microsoft.com/office/officeart/2005/8/layout/vList4"/>
    <dgm:cxn modelId="{2EB0B368-4B40-6447-9964-04F1D340B74D}" srcId="{5A867CB4-FAEE-7148-890B-0A07522FC3D6}" destId="{60C7F6D9-F4A0-674D-BD57-6869F0112886}" srcOrd="2" destOrd="0" parTransId="{C17425AC-DFB7-FE4B-A9AD-7343356FEB5F}" sibTransId="{FBB4E81C-351B-FC4E-8658-98F16ED91318}"/>
    <dgm:cxn modelId="{43F29A4D-8F4F-6748-A748-1F99F688602F}" srcId="{79468429-A532-E54D-8080-324FB4005835}" destId="{C2140C11-66E2-1549-804F-2065F9F70EBF}" srcOrd="2" destOrd="0" parTransId="{D01D104B-A1A5-304C-AB59-A921F298BD5B}" sibTransId="{2D9EC16A-8001-2F4D-864F-45927D990F6B}"/>
    <dgm:cxn modelId="{0EA34E51-63EA-3443-B25D-C1FBB51EFEAE}" type="presOf" srcId="{C9AC20E5-0199-2B4F-9548-6FC34AC63418}" destId="{3FD4EDB2-50A3-5C47-9380-EE4D85ED4EEB}" srcOrd="1" destOrd="1" presId="urn:microsoft.com/office/officeart/2005/8/layout/vList4"/>
    <dgm:cxn modelId="{37F8A558-A4B9-F64E-B3BA-85909C16EAC3}" srcId="{4F7DDFCA-448D-044F-A0C7-DC7156B71330}" destId="{6D7222D0-F332-6344-A845-7D610B0D4422}" srcOrd="1" destOrd="0" parTransId="{793F4907-B358-9C44-B79C-88E269DABEC9}" sibTransId="{4F9BD476-70F7-6A4D-8510-2C8EA270AC86}"/>
    <dgm:cxn modelId="{D2745D7B-727F-0D45-8919-FA8FD060DD22}" srcId="{79468429-A532-E54D-8080-324FB4005835}" destId="{A9887574-7385-EC43-8DD5-FDE2B6569036}" srcOrd="1" destOrd="0" parTransId="{24714D8C-E961-FE4D-BDA3-43C65110654F}" sibTransId="{B52B47B9-9986-E845-839E-92850D48A981}"/>
    <dgm:cxn modelId="{0A649C82-3EF8-A040-8AC8-1938163F737D}" type="presOf" srcId="{B5C46A2C-9E44-0349-9FF6-D106AFAFA32C}" destId="{840FC281-6A09-1F49-A046-C5CE3879B83D}" srcOrd="1" destOrd="1" presId="urn:microsoft.com/office/officeart/2005/8/layout/vList4"/>
    <dgm:cxn modelId="{1F857885-9CF4-CC47-B6EC-5B0754956AE5}" type="presOf" srcId="{5A867CB4-FAEE-7148-890B-0A07522FC3D6}" destId="{82883D1E-CCE8-B741-B08B-4E14AD9E7B4B}" srcOrd="0" destOrd="0" presId="urn:microsoft.com/office/officeart/2005/8/layout/vList4"/>
    <dgm:cxn modelId="{B1EF438C-EF49-CC44-8563-7E8D9259A1BD}" srcId="{5A867CB4-FAEE-7148-890B-0A07522FC3D6}" destId="{79468429-A532-E54D-8080-324FB4005835}" srcOrd="0" destOrd="0" parTransId="{C9B14BC0-66F1-A24E-99A5-66E9D3266A17}" sibTransId="{05D3B9AA-EE49-F343-AD2D-12EEDDAD3F84}"/>
    <dgm:cxn modelId="{6577C598-66C0-384C-ACBE-A3B321596858}" type="presOf" srcId="{4F7DDFCA-448D-044F-A0C7-DC7156B71330}" destId="{657E60A5-AAAB-604C-B9B9-8134C90B5802}" srcOrd="0" destOrd="0" presId="urn:microsoft.com/office/officeart/2005/8/layout/vList4"/>
    <dgm:cxn modelId="{D4F27799-DBF3-AB4D-8A37-7C94D0075657}" type="presOf" srcId="{C2140C11-66E2-1549-804F-2065F9F70EBF}" destId="{C5C3E71D-94A0-2142-BB1E-9ABD96FEEE68}" srcOrd="1" destOrd="3" presId="urn:microsoft.com/office/officeart/2005/8/layout/vList4"/>
    <dgm:cxn modelId="{43D8B6A4-CB28-D240-8216-A2D2C4312DB3}" type="presOf" srcId="{A9887574-7385-EC43-8DD5-FDE2B6569036}" destId="{C5C3E71D-94A0-2142-BB1E-9ABD96FEEE68}" srcOrd="1" destOrd="2" presId="urn:microsoft.com/office/officeart/2005/8/layout/vList4"/>
    <dgm:cxn modelId="{C17027B1-E10B-C249-893B-593F493C2F69}" type="presOf" srcId="{6D7222D0-F332-6344-A845-7D610B0D4422}" destId="{840FC281-6A09-1F49-A046-C5CE3879B83D}" srcOrd="1" destOrd="2" presId="urn:microsoft.com/office/officeart/2005/8/layout/vList4"/>
    <dgm:cxn modelId="{BB4F56B8-0D83-5F4F-A8CE-5A6D58FBEFE7}" type="presOf" srcId="{60C7F6D9-F4A0-674D-BD57-6869F0112886}" destId="{C3B1E4CE-475D-EE47-BCBB-C3B5400161DA}" srcOrd="0" destOrd="0" presId="urn:microsoft.com/office/officeart/2005/8/layout/vList4"/>
    <dgm:cxn modelId="{B5DF1BC9-86FB-7B43-86CF-5CAA75B03AB6}" srcId="{4F7DDFCA-448D-044F-A0C7-DC7156B71330}" destId="{B5C46A2C-9E44-0349-9FF6-D106AFAFA32C}" srcOrd="0" destOrd="0" parTransId="{E68210EA-1520-1B45-BB53-7525D793BEFC}" sibTransId="{2A5199C0-AC19-9747-9892-6D805362DFC4}"/>
    <dgm:cxn modelId="{E51074CD-95A3-304E-9539-8CC7C882E674}" type="presOf" srcId="{60C7F6D9-F4A0-674D-BD57-6869F0112886}" destId="{3FD4EDB2-50A3-5C47-9380-EE4D85ED4EEB}" srcOrd="1" destOrd="0" presId="urn:microsoft.com/office/officeart/2005/8/layout/vList4"/>
    <dgm:cxn modelId="{B2E8D0D5-7401-0442-9106-F3A3B0328BFD}" type="presOf" srcId="{6D7222D0-F332-6344-A845-7D610B0D4422}" destId="{657E60A5-AAAB-604C-B9B9-8134C90B5802}" srcOrd="0" destOrd="2" presId="urn:microsoft.com/office/officeart/2005/8/layout/vList4"/>
    <dgm:cxn modelId="{AC4BAADA-4B83-F94E-ADA7-03C3B2561831}" type="presOf" srcId="{B5C46A2C-9E44-0349-9FF6-D106AFAFA32C}" destId="{657E60A5-AAAB-604C-B9B9-8134C90B5802}" srcOrd="0" destOrd="1" presId="urn:microsoft.com/office/officeart/2005/8/layout/vList4"/>
    <dgm:cxn modelId="{0DCDC1DE-8352-1145-95EA-ECE94E64EE3F}" type="presOf" srcId="{4F7DDFCA-448D-044F-A0C7-DC7156B71330}" destId="{840FC281-6A09-1F49-A046-C5CE3879B83D}" srcOrd="1" destOrd="0" presId="urn:microsoft.com/office/officeart/2005/8/layout/vList4"/>
    <dgm:cxn modelId="{69B919E5-6A56-E34C-8E2D-53585856C7AF}" type="presOf" srcId="{DA9E1E08-3FFE-9040-814A-9CBB3CF62A82}" destId="{EEAF69E3-60F3-5444-BAEC-36588988DFA2}" srcOrd="0" destOrd="1" presId="urn:microsoft.com/office/officeart/2005/8/layout/vList4"/>
    <dgm:cxn modelId="{011E4562-E339-0A4B-8E1B-25D1C5CCFDC1}" type="presParOf" srcId="{82883D1E-CCE8-B741-B08B-4E14AD9E7B4B}" destId="{2F3F3150-B4AF-E44B-8430-C07A40DF08FE}" srcOrd="0" destOrd="0" presId="urn:microsoft.com/office/officeart/2005/8/layout/vList4"/>
    <dgm:cxn modelId="{B552A3F9-FF2F-E240-9D9F-30D58735A0DC}" type="presParOf" srcId="{2F3F3150-B4AF-E44B-8430-C07A40DF08FE}" destId="{EEAF69E3-60F3-5444-BAEC-36588988DFA2}" srcOrd="0" destOrd="0" presId="urn:microsoft.com/office/officeart/2005/8/layout/vList4"/>
    <dgm:cxn modelId="{6C8CC746-A555-2E4C-8EF2-1DB927C880DD}" type="presParOf" srcId="{2F3F3150-B4AF-E44B-8430-C07A40DF08FE}" destId="{E86496EF-956C-614F-8340-26FF3C05C265}" srcOrd="1" destOrd="0" presId="urn:microsoft.com/office/officeart/2005/8/layout/vList4"/>
    <dgm:cxn modelId="{D930BD1A-52E5-E142-BB5F-FE4B9DA9CBB3}" type="presParOf" srcId="{2F3F3150-B4AF-E44B-8430-C07A40DF08FE}" destId="{C5C3E71D-94A0-2142-BB1E-9ABD96FEEE68}" srcOrd="2" destOrd="0" presId="urn:microsoft.com/office/officeart/2005/8/layout/vList4"/>
    <dgm:cxn modelId="{06F1134E-5440-804E-8EB4-B0D1EF75639E}" type="presParOf" srcId="{82883D1E-CCE8-B741-B08B-4E14AD9E7B4B}" destId="{D2447DDC-AD46-5941-B1B6-76BDF3C8E054}" srcOrd="1" destOrd="0" presId="urn:microsoft.com/office/officeart/2005/8/layout/vList4"/>
    <dgm:cxn modelId="{8EF7BC66-3D2A-4E4B-B1DF-B1CC04DABB9A}" type="presParOf" srcId="{82883D1E-CCE8-B741-B08B-4E14AD9E7B4B}" destId="{365AF0AA-C0A1-4D4E-BDAD-F63D1E433750}" srcOrd="2" destOrd="0" presId="urn:microsoft.com/office/officeart/2005/8/layout/vList4"/>
    <dgm:cxn modelId="{6F4F9B14-520D-CA42-B655-E23AF3583EF9}" type="presParOf" srcId="{365AF0AA-C0A1-4D4E-BDAD-F63D1E433750}" destId="{657E60A5-AAAB-604C-B9B9-8134C90B5802}" srcOrd="0" destOrd="0" presId="urn:microsoft.com/office/officeart/2005/8/layout/vList4"/>
    <dgm:cxn modelId="{8A026A9D-D4B2-E34B-9D9F-AA11D8E54FFF}" type="presParOf" srcId="{365AF0AA-C0A1-4D4E-BDAD-F63D1E433750}" destId="{F288D452-4972-C647-9A2D-D1060A157585}" srcOrd="1" destOrd="0" presId="urn:microsoft.com/office/officeart/2005/8/layout/vList4"/>
    <dgm:cxn modelId="{288A3949-3BB3-CD46-A07E-5371969E8345}" type="presParOf" srcId="{365AF0AA-C0A1-4D4E-BDAD-F63D1E433750}" destId="{840FC281-6A09-1F49-A046-C5CE3879B83D}" srcOrd="2" destOrd="0" presId="urn:microsoft.com/office/officeart/2005/8/layout/vList4"/>
    <dgm:cxn modelId="{B3FF684A-4999-E84D-9E16-F811739F3619}" type="presParOf" srcId="{82883D1E-CCE8-B741-B08B-4E14AD9E7B4B}" destId="{4BC95795-D3AC-064B-B93A-DAC4C3B20700}" srcOrd="3" destOrd="0" presId="urn:microsoft.com/office/officeart/2005/8/layout/vList4"/>
    <dgm:cxn modelId="{2CD6F3C8-DCD4-084A-8FA1-5CDBE116F95F}" type="presParOf" srcId="{82883D1E-CCE8-B741-B08B-4E14AD9E7B4B}" destId="{946411FD-E537-9F47-B195-A98898DAFC71}" srcOrd="4" destOrd="0" presId="urn:microsoft.com/office/officeart/2005/8/layout/vList4"/>
    <dgm:cxn modelId="{7916D168-D2E5-4249-91A8-BEF601DBEC9A}" type="presParOf" srcId="{946411FD-E537-9F47-B195-A98898DAFC71}" destId="{C3B1E4CE-475D-EE47-BCBB-C3B5400161DA}" srcOrd="0" destOrd="0" presId="urn:microsoft.com/office/officeart/2005/8/layout/vList4"/>
    <dgm:cxn modelId="{14564CB2-E7F6-C747-B8CE-23D473A3994F}" type="presParOf" srcId="{946411FD-E537-9F47-B195-A98898DAFC71}" destId="{1CA82C76-8250-6745-A18C-DEAF9F79D3CB}" srcOrd="1" destOrd="0" presId="urn:microsoft.com/office/officeart/2005/8/layout/vList4"/>
    <dgm:cxn modelId="{21AFC37A-F383-4D4A-A418-FC176624D7D3}" type="presParOf" srcId="{946411FD-E537-9F47-B195-A98898DAFC71}" destId="{3FD4EDB2-50A3-5C47-9380-EE4D85ED4EE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F69E3-60F3-5444-BAEC-36588988DFA2}">
      <dsp:nvSpPr>
        <dsp:cNvPr id="0" name=""/>
        <dsp:cNvSpPr/>
      </dsp:nvSpPr>
      <dsp:spPr>
        <a:xfrm>
          <a:off x="0" y="0"/>
          <a:ext cx="9143999" cy="214312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Conference</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General (every 4 years)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Jurisdictional / Central (every 4 years)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Annual (every year)</a:t>
          </a:r>
          <a:br>
            <a:rPr lang="en-US" sz="2000" kern="1200" dirty="0">
              <a:latin typeface="Times New Roman" panose="02020603050405020304" pitchFamily="18" charset="0"/>
              <a:cs typeface="Times New Roman" panose="02020603050405020304" pitchFamily="18" charset="0"/>
            </a:rPr>
          </a:br>
          <a:br>
            <a:rPr lang="en-US" sz="2000" kern="1200" dirty="0">
              <a:latin typeface="Times New Roman" panose="02020603050405020304" pitchFamily="18" charset="0"/>
              <a:cs typeface="Times New Roman" panose="02020603050405020304" pitchFamily="18" charset="0"/>
            </a:rPr>
          </a:br>
          <a:r>
            <a:rPr lang="en-US" sz="2000" kern="1200" dirty="0">
              <a:latin typeface="Times New Roman" panose="02020603050405020304" pitchFamily="18" charset="0"/>
              <a:cs typeface="Times New Roman" panose="02020603050405020304" pitchFamily="18" charset="0"/>
            </a:rPr>
            <a:t>Most </a:t>
          </a:r>
          <a:r>
            <a:rPr lang="en-US" sz="2000" u="sng" kern="1200" dirty="0">
              <a:latin typeface="Times New Roman" panose="02020603050405020304" pitchFamily="18" charset="0"/>
              <a:cs typeface="Times New Roman" panose="02020603050405020304" pitchFamily="18" charset="0"/>
            </a:rPr>
            <a:t>major </a:t>
          </a:r>
          <a:r>
            <a:rPr lang="en-US" sz="2000" u="none" kern="1200" dirty="0">
              <a:latin typeface="Times New Roman" panose="02020603050405020304" pitchFamily="18" charset="0"/>
              <a:cs typeface="Times New Roman" panose="02020603050405020304" pitchFamily="18" charset="0"/>
            </a:rPr>
            <a:t> decisions are made by Conference.</a:t>
          </a:r>
          <a:endParaRPr lang="en-US" sz="2000" kern="1200" dirty="0">
            <a:latin typeface="Times New Roman" panose="02020603050405020304" pitchFamily="18" charset="0"/>
            <a:cs typeface="Times New Roman" panose="02020603050405020304" pitchFamily="18" charset="0"/>
          </a:endParaRPr>
        </a:p>
      </dsp:txBody>
      <dsp:txXfrm>
        <a:off x="2043112" y="0"/>
        <a:ext cx="7100886" cy="2143125"/>
      </dsp:txXfrm>
    </dsp:sp>
    <dsp:sp modelId="{E86496EF-956C-614F-8340-26FF3C05C265}">
      <dsp:nvSpPr>
        <dsp:cNvPr id="0" name=""/>
        <dsp:cNvSpPr/>
      </dsp:nvSpPr>
      <dsp:spPr>
        <a:xfrm>
          <a:off x="214312" y="214312"/>
          <a:ext cx="1828799" cy="1714500"/>
        </a:xfrm>
        <a:prstGeom prst="roundRect">
          <a:avLst>
            <a:gd name="adj" fmla="val 10000"/>
          </a:avLst>
        </a:prstGeom>
        <a:blipFill>
          <a:blip xmlns:r="http://schemas.openxmlformats.org/officeDocument/2006/relationships" r:embed="rId1"/>
          <a:srcRect/>
          <a:stretch>
            <a:fillRect l="-20000" r="-20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E60A5-AAAB-604C-B9B9-8134C90B5802}">
      <dsp:nvSpPr>
        <dsp:cNvPr id="0" name=""/>
        <dsp:cNvSpPr/>
      </dsp:nvSpPr>
      <dsp:spPr>
        <a:xfrm>
          <a:off x="0" y="2357437"/>
          <a:ext cx="9143999" cy="214312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Episcopacy</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Bishops oversee churches and pastors in annual conferences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Meet collectively in annual Council of Bishops</a:t>
          </a:r>
          <a:br>
            <a:rPr lang="en-US" sz="2000" kern="1200" dirty="0">
              <a:latin typeface="Times New Roman" panose="02020603050405020304" pitchFamily="18" charset="0"/>
              <a:cs typeface="Times New Roman" panose="02020603050405020304" pitchFamily="18" charset="0"/>
            </a:rPr>
          </a:br>
          <a:br>
            <a:rPr lang="en-US" sz="2000" kern="1200" dirty="0">
              <a:latin typeface="Times New Roman" panose="02020603050405020304" pitchFamily="18" charset="0"/>
              <a:cs typeface="Times New Roman" panose="02020603050405020304" pitchFamily="18" charset="0"/>
            </a:rPr>
          </a:br>
          <a:r>
            <a:rPr lang="en-US" sz="2000" u="sng" kern="1200" dirty="0">
              <a:latin typeface="Times New Roman" panose="02020603050405020304" pitchFamily="18" charset="0"/>
              <a:cs typeface="Times New Roman" panose="02020603050405020304" pitchFamily="18" charset="0"/>
            </a:rPr>
            <a:t>Primary</a:t>
          </a:r>
          <a:r>
            <a:rPr lang="en-US" sz="2000" u="none" kern="1200" dirty="0">
              <a:latin typeface="Times New Roman" panose="02020603050405020304" pitchFamily="18" charset="0"/>
              <a:cs typeface="Times New Roman" panose="02020603050405020304" pitchFamily="18" charset="0"/>
            </a:rPr>
            <a:t> powers are appointing clergy and providing leadership to an annual conference. </a:t>
          </a:r>
          <a:endParaRPr lang="en-US" sz="2000" kern="1200" dirty="0">
            <a:latin typeface="Times New Roman" panose="02020603050405020304" pitchFamily="18" charset="0"/>
            <a:cs typeface="Times New Roman" panose="02020603050405020304" pitchFamily="18" charset="0"/>
          </a:endParaRPr>
        </a:p>
      </dsp:txBody>
      <dsp:txXfrm>
        <a:off x="2043112" y="2357437"/>
        <a:ext cx="7100886" cy="2143125"/>
      </dsp:txXfrm>
    </dsp:sp>
    <dsp:sp modelId="{F288D452-4972-C647-9A2D-D1060A157585}">
      <dsp:nvSpPr>
        <dsp:cNvPr id="0" name=""/>
        <dsp:cNvSpPr/>
      </dsp:nvSpPr>
      <dsp:spPr>
        <a:xfrm>
          <a:off x="214312" y="2571750"/>
          <a:ext cx="1828799" cy="171450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B1E4CE-475D-EE47-BCBB-C3B5400161DA}">
      <dsp:nvSpPr>
        <dsp:cNvPr id="0" name=""/>
        <dsp:cNvSpPr/>
      </dsp:nvSpPr>
      <dsp:spPr>
        <a:xfrm>
          <a:off x="0" y="4714875"/>
          <a:ext cx="9143999" cy="214312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Times New Roman" panose="02020603050405020304" pitchFamily="18" charset="0"/>
              <a:cs typeface="Times New Roman" panose="02020603050405020304" pitchFamily="18" charset="0"/>
            </a:rPr>
            <a:t>Judicial</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Judicial Council</a:t>
          </a:r>
          <a:br>
            <a:rPr lang="en-US" sz="2000" kern="1200" dirty="0">
              <a:latin typeface="Times New Roman" panose="02020603050405020304" pitchFamily="18" charset="0"/>
              <a:cs typeface="Times New Roman" panose="02020603050405020304" pitchFamily="18" charset="0"/>
            </a:rPr>
          </a:br>
          <a:br>
            <a:rPr lang="en-US" sz="2000" kern="1200" dirty="0">
              <a:latin typeface="Times New Roman" panose="02020603050405020304" pitchFamily="18" charset="0"/>
              <a:cs typeface="Times New Roman" panose="02020603050405020304" pitchFamily="18" charset="0"/>
            </a:rPr>
          </a:br>
          <a:r>
            <a:rPr lang="en-US" sz="2000" kern="1200" dirty="0">
              <a:latin typeface="Times New Roman" panose="02020603050405020304" pitchFamily="18" charset="0"/>
              <a:cs typeface="Times New Roman" panose="02020603050405020304" pitchFamily="18" charset="0"/>
            </a:rPr>
            <a:t>Primary purpose of Judicial Council is to </a:t>
          </a:r>
          <a:r>
            <a:rPr lang="en-US" sz="2000" u="sng" kern="1200" dirty="0">
              <a:latin typeface="Times New Roman" panose="02020603050405020304" pitchFamily="18" charset="0"/>
              <a:cs typeface="Times New Roman" panose="02020603050405020304" pitchFamily="18" charset="0"/>
            </a:rPr>
            <a:t>make rulings </a:t>
          </a:r>
          <a:r>
            <a:rPr lang="en-US" sz="2000" kern="1200" dirty="0">
              <a:latin typeface="Times New Roman" panose="02020603050405020304" pitchFamily="18" charset="0"/>
              <a:cs typeface="Times New Roman" panose="02020603050405020304" pitchFamily="18" charset="0"/>
            </a:rPr>
            <a:t>about the constitutionality of various actions and decisions.</a:t>
          </a:r>
        </a:p>
      </dsp:txBody>
      <dsp:txXfrm>
        <a:off x="2043112" y="4714875"/>
        <a:ext cx="7100886" cy="2143125"/>
      </dsp:txXfrm>
    </dsp:sp>
    <dsp:sp modelId="{1CA82C76-8250-6745-A18C-DEAF9F79D3CB}">
      <dsp:nvSpPr>
        <dsp:cNvPr id="0" name=""/>
        <dsp:cNvSpPr/>
      </dsp:nvSpPr>
      <dsp:spPr>
        <a:xfrm>
          <a:off x="214312" y="4929187"/>
          <a:ext cx="1828799" cy="17145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0BF9C-4DCC-2E43-9750-CE8775D66DF3}" type="datetimeFigureOut">
              <a:rPr lang="en-US" smtClean="0"/>
              <a:t>3/16/2020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A4010-9830-8748-9CCB-0611692D75BB}" type="slidenum">
              <a:rPr lang="en-US" smtClean="0"/>
              <a:t>‹#›</a:t>
            </a:fld>
            <a:endParaRPr lang="en-US"/>
          </a:p>
        </p:txBody>
      </p:sp>
    </p:spTree>
    <p:extLst>
      <p:ext uri="{BB962C8B-B14F-4D97-AF65-F5344CB8AC3E}">
        <p14:creationId xmlns:p14="http://schemas.microsoft.com/office/powerpoint/2010/main" val="1038258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a:t>
            </a:fld>
            <a:endParaRPr lang="en-US"/>
          </a:p>
        </p:txBody>
      </p:sp>
    </p:spTree>
    <p:extLst>
      <p:ext uri="{BB962C8B-B14F-4D97-AF65-F5344CB8AC3E}">
        <p14:creationId xmlns:p14="http://schemas.microsoft.com/office/powerpoint/2010/main" val="35567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11</a:t>
            </a:fld>
            <a:endParaRPr lang="en-US"/>
          </a:p>
        </p:txBody>
      </p:sp>
    </p:spTree>
    <p:extLst>
      <p:ext uri="{BB962C8B-B14F-4D97-AF65-F5344CB8AC3E}">
        <p14:creationId xmlns:p14="http://schemas.microsoft.com/office/powerpoint/2010/main" val="197196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12</a:t>
            </a:fld>
            <a:endParaRPr lang="en-US"/>
          </a:p>
        </p:txBody>
      </p:sp>
    </p:spTree>
    <p:extLst>
      <p:ext uri="{BB962C8B-B14F-4D97-AF65-F5344CB8AC3E}">
        <p14:creationId xmlns:p14="http://schemas.microsoft.com/office/powerpoint/2010/main" val="260240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13</a:t>
            </a:fld>
            <a:endParaRPr lang="en-US"/>
          </a:p>
        </p:txBody>
      </p:sp>
    </p:spTree>
    <p:extLst>
      <p:ext uri="{BB962C8B-B14F-4D97-AF65-F5344CB8AC3E}">
        <p14:creationId xmlns:p14="http://schemas.microsoft.com/office/powerpoint/2010/main" val="144968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14</a:t>
            </a:fld>
            <a:endParaRPr lang="en-US"/>
          </a:p>
        </p:txBody>
      </p:sp>
    </p:spTree>
    <p:extLst>
      <p:ext uri="{BB962C8B-B14F-4D97-AF65-F5344CB8AC3E}">
        <p14:creationId xmlns:p14="http://schemas.microsoft.com/office/powerpoint/2010/main" val="86305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15</a:t>
            </a:fld>
            <a:endParaRPr lang="en-US"/>
          </a:p>
        </p:txBody>
      </p:sp>
    </p:spTree>
    <p:extLst>
      <p:ext uri="{BB962C8B-B14F-4D97-AF65-F5344CB8AC3E}">
        <p14:creationId xmlns:p14="http://schemas.microsoft.com/office/powerpoint/2010/main" val="27359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16</a:t>
            </a:fld>
            <a:endParaRPr lang="en-US"/>
          </a:p>
        </p:txBody>
      </p:sp>
    </p:spTree>
    <p:extLst>
      <p:ext uri="{BB962C8B-B14F-4D97-AF65-F5344CB8AC3E}">
        <p14:creationId xmlns:p14="http://schemas.microsoft.com/office/powerpoint/2010/main" val="367718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17</a:t>
            </a:fld>
            <a:endParaRPr lang="en-US"/>
          </a:p>
        </p:txBody>
      </p:sp>
    </p:spTree>
    <p:extLst>
      <p:ext uri="{BB962C8B-B14F-4D97-AF65-F5344CB8AC3E}">
        <p14:creationId xmlns:p14="http://schemas.microsoft.com/office/powerpoint/2010/main" val="241357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18</a:t>
            </a:fld>
            <a:endParaRPr lang="en-US"/>
          </a:p>
        </p:txBody>
      </p:sp>
    </p:spTree>
    <p:extLst>
      <p:ext uri="{BB962C8B-B14F-4D97-AF65-F5344CB8AC3E}">
        <p14:creationId xmlns:p14="http://schemas.microsoft.com/office/powerpoint/2010/main" val="274823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19</a:t>
            </a:fld>
            <a:endParaRPr lang="en-US"/>
          </a:p>
        </p:txBody>
      </p:sp>
    </p:spTree>
    <p:extLst>
      <p:ext uri="{BB962C8B-B14F-4D97-AF65-F5344CB8AC3E}">
        <p14:creationId xmlns:p14="http://schemas.microsoft.com/office/powerpoint/2010/main" val="1691421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20</a:t>
            </a:fld>
            <a:endParaRPr lang="en-US"/>
          </a:p>
        </p:txBody>
      </p:sp>
    </p:spTree>
    <p:extLst>
      <p:ext uri="{BB962C8B-B14F-4D97-AF65-F5344CB8AC3E}">
        <p14:creationId xmlns:p14="http://schemas.microsoft.com/office/powerpoint/2010/main" val="126646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93FA4010-9830-8748-9CCB-0611692D75BB}" type="slidenum">
              <a:rPr lang="en-US" smtClean="0"/>
              <a:t>2</a:t>
            </a:fld>
            <a:endParaRPr lang="en-US"/>
          </a:p>
        </p:txBody>
      </p:sp>
    </p:spTree>
    <p:extLst>
      <p:ext uri="{BB962C8B-B14F-4D97-AF65-F5344CB8AC3E}">
        <p14:creationId xmlns:p14="http://schemas.microsoft.com/office/powerpoint/2010/main" val="95511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21</a:t>
            </a:fld>
            <a:endParaRPr lang="en-US"/>
          </a:p>
        </p:txBody>
      </p:sp>
    </p:spTree>
    <p:extLst>
      <p:ext uri="{BB962C8B-B14F-4D97-AF65-F5344CB8AC3E}">
        <p14:creationId xmlns:p14="http://schemas.microsoft.com/office/powerpoint/2010/main" val="384541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22</a:t>
            </a:fld>
            <a:endParaRPr lang="en-US"/>
          </a:p>
        </p:txBody>
      </p:sp>
    </p:spTree>
    <p:extLst>
      <p:ext uri="{BB962C8B-B14F-4D97-AF65-F5344CB8AC3E}">
        <p14:creationId xmlns:p14="http://schemas.microsoft.com/office/powerpoint/2010/main" val="372367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23</a:t>
            </a:fld>
            <a:endParaRPr lang="en-US"/>
          </a:p>
        </p:txBody>
      </p:sp>
    </p:spTree>
    <p:extLst>
      <p:ext uri="{BB962C8B-B14F-4D97-AF65-F5344CB8AC3E}">
        <p14:creationId xmlns:p14="http://schemas.microsoft.com/office/powerpoint/2010/main" val="345518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24</a:t>
            </a:fld>
            <a:endParaRPr lang="en-US"/>
          </a:p>
        </p:txBody>
      </p:sp>
    </p:spTree>
    <p:extLst>
      <p:ext uri="{BB962C8B-B14F-4D97-AF65-F5344CB8AC3E}">
        <p14:creationId xmlns:p14="http://schemas.microsoft.com/office/powerpoint/2010/main" val="496313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25</a:t>
            </a:fld>
            <a:endParaRPr lang="en-US"/>
          </a:p>
        </p:txBody>
      </p:sp>
    </p:spTree>
    <p:extLst>
      <p:ext uri="{BB962C8B-B14F-4D97-AF65-F5344CB8AC3E}">
        <p14:creationId xmlns:p14="http://schemas.microsoft.com/office/powerpoint/2010/main" val="287894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26</a:t>
            </a:fld>
            <a:endParaRPr lang="en-US"/>
          </a:p>
        </p:txBody>
      </p:sp>
    </p:spTree>
    <p:extLst>
      <p:ext uri="{BB962C8B-B14F-4D97-AF65-F5344CB8AC3E}">
        <p14:creationId xmlns:p14="http://schemas.microsoft.com/office/powerpoint/2010/main" val="3373583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28</a:t>
            </a:fld>
            <a:endParaRPr lang="en-US"/>
          </a:p>
        </p:txBody>
      </p:sp>
    </p:spTree>
    <p:extLst>
      <p:ext uri="{BB962C8B-B14F-4D97-AF65-F5344CB8AC3E}">
        <p14:creationId xmlns:p14="http://schemas.microsoft.com/office/powerpoint/2010/main" val="387395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29</a:t>
            </a:fld>
            <a:endParaRPr lang="en-US"/>
          </a:p>
        </p:txBody>
      </p:sp>
    </p:spTree>
    <p:extLst>
      <p:ext uri="{BB962C8B-B14F-4D97-AF65-F5344CB8AC3E}">
        <p14:creationId xmlns:p14="http://schemas.microsoft.com/office/powerpoint/2010/main" val="2403934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30</a:t>
            </a:fld>
            <a:endParaRPr lang="en-US"/>
          </a:p>
        </p:txBody>
      </p:sp>
    </p:spTree>
    <p:extLst>
      <p:ext uri="{BB962C8B-B14F-4D97-AF65-F5344CB8AC3E}">
        <p14:creationId xmlns:p14="http://schemas.microsoft.com/office/powerpoint/2010/main" val="169630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31</a:t>
            </a:fld>
            <a:endParaRPr lang="en-US"/>
          </a:p>
        </p:txBody>
      </p:sp>
    </p:spTree>
    <p:extLst>
      <p:ext uri="{BB962C8B-B14F-4D97-AF65-F5344CB8AC3E}">
        <p14:creationId xmlns:p14="http://schemas.microsoft.com/office/powerpoint/2010/main" val="361933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3</a:t>
            </a:fld>
            <a:endParaRPr lang="en-US"/>
          </a:p>
        </p:txBody>
      </p:sp>
    </p:spTree>
    <p:extLst>
      <p:ext uri="{BB962C8B-B14F-4D97-AF65-F5344CB8AC3E}">
        <p14:creationId xmlns:p14="http://schemas.microsoft.com/office/powerpoint/2010/main" val="2552131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33</a:t>
            </a:fld>
            <a:endParaRPr lang="en-US"/>
          </a:p>
        </p:txBody>
      </p:sp>
    </p:spTree>
    <p:extLst>
      <p:ext uri="{BB962C8B-B14F-4D97-AF65-F5344CB8AC3E}">
        <p14:creationId xmlns:p14="http://schemas.microsoft.com/office/powerpoint/2010/main" val="3867914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34</a:t>
            </a:fld>
            <a:endParaRPr lang="en-US"/>
          </a:p>
        </p:txBody>
      </p:sp>
    </p:spTree>
    <p:extLst>
      <p:ext uri="{BB962C8B-B14F-4D97-AF65-F5344CB8AC3E}">
        <p14:creationId xmlns:p14="http://schemas.microsoft.com/office/powerpoint/2010/main" val="3020537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35</a:t>
            </a:fld>
            <a:endParaRPr lang="en-US"/>
          </a:p>
        </p:txBody>
      </p:sp>
    </p:spTree>
    <p:extLst>
      <p:ext uri="{BB962C8B-B14F-4D97-AF65-F5344CB8AC3E}">
        <p14:creationId xmlns:p14="http://schemas.microsoft.com/office/powerpoint/2010/main" val="271288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36</a:t>
            </a:fld>
            <a:endParaRPr lang="en-US"/>
          </a:p>
        </p:txBody>
      </p:sp>
    </p:spTree>
    <p:extLst>
      <p:ext uri="{BB962C8B-B14F-4D97-AF65-F5344CB8AC3E}">
        <p14:creationId xmlns:p14="http://schemas.microsoft.com/office/powerpoint/2010/main" val="1468376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39</a:t>
            </a:fld>
            <a:endParaRPr lang="en-US"/>
          </a:p>
        </p:txBody>
      </p:sp>
    </p:spTree>
    <p:extLst>
      <p:ext uri="{BB962C8B-B14F-4D97-AF65-F5344CB8AC3E}">
        <p14:creationId xmlns:p14="http://schemas.microsoft.com/office/powerpoint/2010/main" val="759607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40</a:t>
            </a:fld>
            <a:endParaRPr lang="en-US"/>
          </a:p>
        </p:txBody>
      </p:sp>
    </p:spTree>
    <p:extLst>
      <p:ext uri="{BB962C8B-B14F-4D97-AF65-F5344CB8AC3E}">
        <p14:creationId xmlns:p14="http://schemas.microsoft.com/office/powerpoint/2010/main" val="3495863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41</a:t>
            </a:fld>
            <a:endParaRPr lang="en-US"/>
          </a:p>
        </p:txBody>
      </p:sp>
    </p:spTree>
    <p:extLst>
      <p:ext uri="{BB962C8B-B14F-4D97-AF65-F5344CB8AC3E}">
        <p14:creationId xmlns:p14="http://schemas.microsoft.com/office/powerpoint/2010/main" val="3953607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45</a:t>
            </a:fld>
            <a:endParaRPr lang="en-US"/>
          </a:p>
        </p:txBody>
      </p:sp>
    </p:spTree>
    <p:extLst>
      <p:ext uri="{BB962C8B-B14F-4D97-AF65-F5344CB8AC3E}">
        <p14:creationId xmlns:p14="http://schemas.microsoft.com/office/powerpoint/2010/main" val="1274670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46</a:t>
            </a:fld>
            <a:endParaRPr lang="en-US"/>
          </a:p>
        </p:txBody>
      </p:sp>
    </p:spTree>
    <p:extLst>
      <p:ext uri="{BB962C8B-B14F-4D97-AF65-F5344CB8AC3E}">
        <p14:creationId xmlns:p14="http://schemas.microsoft.com/office/powerpoint/2010/main" val="462490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48</a:t>
            </a:fld>
            <a:endParaRPr lang="en-US"/>
          </a:p>
        </p:txBody>
      </p:sp>
    </p:spTree>
    <p:extLst>
      <p:ext uri="{BB962C8B-B14F-4D97-AF65-F5344CB8AC3E}">
        <p14:creationId xmlns:p14="http://schemas.microsoft.com/office/powerpoint/2010/main" val="374244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5</a:t>
            </a:fld>
            <a:endParaRPr lang="en-US"/>
          </a:p>
        </p:txBody>
      </p:sp>
    </p:spTree>
    <p:extLst>
      <p:ext uri="{BB962C8B-B14F-4D97-AF65-F5344CB8AC3E}">
        <p14:creationId xmlns:p14="http://schemas.microsoft.com/office/powerpoint/2010/main" val="1603305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A4010-9830-8748-9CCB-0611692D75BB}" type="slidenum">
              <a:rPr lang="en-US" smtClean="0"/>
              <a:t>49</a:t>
            </a:fld>
            <a:endParaRPr lang="en-US"/>
          </a:p>
        </p:txBody>
      </p:sp>
    </p:spTree>
    <p:extLst>
      <p:ext uri="{BB962C8B-B14F-4D97-AF65-F5344CB8AC3E}">
        <p14:creationId xmlns:p14="http://schemas.microsoft.com/office/powerpoint/2010/main" val="204044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i="0" baseline="0" dirty="0"/>
          </a:p>
        </p:txBody>
      </p:sp>
      <p:sp>
        <p:nvSpPr>
          <p:cNvPr id="4" name="Slide Number Placeholder 3"/>
          <p:cNvSpPr>
            <a:spLocks noGrp="1"/>
          </p:cNvSpPr>
          <p:nvPr>
            <p:ph type="sldNum" sz="quarter" idx="10"/>
          </p:nvPr>
        </p:nvSpPr>
        <p:spPr/>
        <p:txBody>
          <a:bodyPr/>
          <a:lstStyle/>
          <a:p>
            <a:fld id="{93FA4010-9830-8748-9CCB-0611692D75BB}" type="slidenum">
              <a:rPr lang="en-US" smtClean="0"/>
              <a:t>6</a:t>
            </a:fld>
            <a:endParaRPr lang="en-US"/>
          </a:p>
        </p:txBody>
      </p:sp>
    </p:spTree>
    <p:extLst>
      <p:ext uri="{BB962C8B-B14F-4D97-AF65-F5344CB8AC3E}">
        <p14:creationId xmlns:p14="http://schemas.microsoft.com/office/powerpoint/2010/main" val="389318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7</a:t>
            </a:fld>
            <a:endParaRPr lang="en-US"/>
          </a:p>
        </p:txBody>
      </p:sp>
    </p:spTree>
    <p:extLst>
      <p:ext uri="{BB962C8B-B14F-4D97-AF65-F5344CB8AC3E}">
        <p14:creationId xmlns:p14="http://schemas.microsoft.com/office/powerpoint/2010/main" val="297514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C5D8C-CB91-8B4D-865A-BC40CC8C4293}" type="slidenum">
              <a:rPr lang="en-US" smtClean="0"/>
              <a:pPr/>
              <a:t>8</a:t>
            </a:fld>
            <a:endParaRPr lang="en-US" dirty="0"/>
          </a:p>
        </p:txBody>
      </p:sp>
    </p:spTree>
    <p:extLst>
      <p:ext uri="{BB962C8B-B14F-4D97-AF65-F5344CB8AC3E}">
        <p14:creationId xmlns:p14="http://schemas.microsoft.com/office/powerpoint/2010/main" val="269320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9</a:t>
            </a:fld>
            <a:endParaRPr lang="en-US"/>
          </a:p>
        </p:txBody>
      </p:sp>
    </p:spTree>
    <p:extLst>
      <p:ext uri="{BB962C8B-B14F-4D97-AF65-F5344CB8AC3E}">
        <p14:creationId xmlns:p14="http://schemas.microsoft.com/office/powerpoint/2010/main" val="283207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3FA4010-9830-8748-9CCB-0611692D75BB}" type="slidenum">
              <a:rPr lang="en-US" smtClean="0"/>
              <a:t>10</a:t>
            </a:fld>
            <a:endParaRPr lang="en-US"/>
          </a:p>
        </p:txBody>
      </p:sp>
    </p:spTree>
    <p:extLst>
      <p:ext uri="{BB962C8B-B14F-4D97-AF65-F5344CB8AC3E}">
        <p14:creationId xmlns:p14="http://schemas.microsoft.com/office/powerpoint/2010/main" val="275489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3DEE591-8A19-0F41-8EC4-75210336597A}"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AEFDE-B900-224B-A613-70F01222E57D}"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08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EE591-8A19-0F41-8EC4-75210336597A}"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208573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EE591-8A19-0F41-8EC4-75210336597A}"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AEFDE-B900-224B-A613-70F01222E57D}"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26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983" y="90752"/>
            <a:ext cx="8344581" cy="1499616"/>
          </a:xfrm>
        </p:spPr>
        <p:txBody>
          <a:bodyPr>
            <a:normAutofit/>
          </a:bodyPr>
          <a:lstStyle>
            <a:lvl1pPr algn="ctr">
              <a:defRPr sz="3600" b="1" cap="none" baseline="0">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a:xfrm>
            <a:off x="655983" y="1669775"/>
            <a:ext cx="8344581" cy="4800930"/>
          </a:xfrm>
        </p:spPr>
        <p:txBody>
          <a:bodyPr>
            <a:normAutofit/>
          </a:bodyPr>
          <a:lstStyle>
            <a:lvl1pPr marL="457200" indent="-457200">
              <a:lnSpc>
                <a:spcPct val="100000"/>
              </a:lnSpc>
              <a:spcBef>
                <a:spcPts val="1200"/>
              </a:spcBef>
              <a:spcAft>
                <a:spcPts val="600"/>
              </a:spcAft>
              <a:buFont typeface="Courier New" panose="02070309020205020404" pitchFamily="49" charset="0"/>
              <a:buChar char="o"/>
              <a:defRPr sz="3200" baseline="0">
                <a:latin typeface="Century Schoolbook" panose="02040604050505020304" pitchFamily="18" charset="0"/>
              </a:defRPr>
            </a:lvl1pPr>
            <a:lvl2pPr marL="457200" indent="-457200">
              <a:lnSpc>
                <a:spcPct val="100000"/>
              </a:lnSpc>
              <a:spcBef>
                <a:spcPts val="1200"/>
              </a:spcBef>
              <a:spcAft>
                <a:spcPts val="600"/>
              </a:spcAft>
              <a:buFont typeface="Courier New" panose="02070309020205020404" pitchFamily="49" charset="0"/>
              <a:buChar char="o"/>
              <a:defRPr sz="3200" baseline="0">
                <a:latin typeface="Century Schoolbook" panose="02040604050505020304" pitchFamily="18" charset="0"/>
              </a:defRPr>
            </a:lvl2pPr>
            <a:lvl3pPr marL="457200" indent="-457200">
              <a:lnSpc>
                <a:spcPct val="100000"/>
              </a:lnSpc>
              <a:spcBef>
                <a:spcPts val="1200"/>
              </a:spcBef>
              <a:spcAft>
                <a:spcPts val="600"/>
              </a:spcAft>
              <a:buFont typeface="Courier New" panose="02070309020205020404" pitchFamily="49" charset="0"/>
              <a:buChar char="o"/>
              <a:defRPr sz="3200" baseline="0">
                <a:latin typeface="Century Schoolbook" panose="02040604050505020304" pitchFamily="18" charset="0"/>
              </a:defRPr>
            </a:lvl3pPr>
            <a:lvl4pPr marL="457200" indent="-457200">
              <a:lnSpc>
                <a:spcPct val="100000"/>
              </a:lnSpc>
              <a:spcBef>
                <a:spcPts val="1200"/>
              </a:spcBef>
              <a:spcAft>
                <a:spcPts val="600"/>
              </a:spcAft>
              <a:buFont typeface="Courier New" panose="02070309020205020404" pitchFamily="49" charset="0"/>
              <a:buChar char="o"/>
              <a:defRPr sz="3200" baseline="0">
                <a:latin typeface="Century Schoolbook" panose="02040604050505020304" pitchFamily="18" charset="0"/>
              </a:defRPr>
            </a:lvl4pPr>
            <a:lvl5pPr marL="457200" indent="-457200">
              <a:lnSpc>
                <a:spcPct val="100000"/>
              </a:lnSpc>
              <a:spcBef>
                <a:spcPts val="1200"/>
              </a:spcBef>
              <a:spcAft>
                <a:spcPts val="600"/>
              </a:spcAft>
              <a:buFont typeface="Courier New" panose="02070309020205020404" pitchFamily="49" charset="0"/>
              <a:buChar char="o"/>
              <a:defRPr sz="3200" baseline="0">
                <a:latin typeface="Century Schoolbook" panose="020406040505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DEE591-8A19-0F41-8EC4-75210336597A}"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301502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DEE591-8A19-0F41-8EC4-75210336597A}"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AEFDE-B900-224B-A613-70F01222E57D}"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16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EE591-8A19-0F41-8EC4-75210336597A}"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291398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EE591-8A19-0F41-8EC4-75210336597A}"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289155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EE591-8A19-0F41-8EC4-75210336597A}"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377167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EE591-8A19-0F41-8EC4-75210336597A}"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258658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DEE591-8A19-0F41-8EC4-75210336597A}"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AEFDE-B900-224B-A613-70F01222E57D}" type="slidenum">
              <a:rPr lang="en-US" smtClean="0"/>
              <a:t>‹#›</a:t>
            </a:fld>
            <a:endParaRPr lang="en-US"/>
          </a:p>
        </p:txBody>
      </p:sp>
    </p:spTree>
    <p:extLst>
      <p:ext uri="{BB962C8B-B14F-4D97-AF65-F5344CB8AC3E}">
        <p14:creationId xmlns:p14="http://schemas.microsoft.com/office/powerpoint/2010/main" val="29147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DEE591-8A19-0F41-8EC4-75210336597A}"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AEFDE-B900-224B-A613-70F01222E57D}"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2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3DEE591-8A19-0F41-8EC4-75210336597A}" type="datetimeFigureOut">
              <a:rPr lang="en-US" smtClean="0"/>
              <a:t>3/16/2020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C6AEFDE-B900-224B-A613-70F01222E57D}"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9044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6943" y="598389"/>
            <a:ext cx="5697057" cy="3832421"/>
          </a:xfrm>
        </p:spPr>
        <p:txBody>
          <a:bodyPr>
            <a:normAutofit/>
          </a:bodyPr>
          <a:lstStyle/>
          <a:p>
            <a:pPr algn="ctr"/>
            <a:r>
              <a:rPr lang="en-US" sz="4000" b="1" cap="none" dirty="0">
                <a:solidFill>
                  <a:schemeClr val="tx1"/>
                </a:solidFill>
                <a:latin typeface="Century Schoolbook" panose="02040604050505020304" pitchFamily="18" charset="0"/>
              </a:rPr>
              <a:t>The Future of Methodism: Homosexuality And The United Methodist Church</a:t>
            </a:r>
          </a:p>
        </p:txBody>
      </p:sp>
      <p:pic>
        <p:nvPicPr>
          <p:cNvPr id="4" name="Picture 3" descr="UMC_.jpg">
            <a:extLst>
              <a:ext uri="{FF2B5EF4-FFF2-40B4-BE49-F238E27FC236}">
                <a16:creationId xmlns:a16="http://schemas.microsoft.com/office/drawing/2014/main" id="{90A93A92-31A4-F44B-B822-365D910874B4}"/>
              </a:ext>
            </a:extLst>
          </p:cNvPr>
          <p:cNvPicPr>
            <a:picLocks noChangeAspect="1"/>
          </p:cNvPicPr>
          <p:nvPr/>
        </p:nvPicPr>
        <p:blipFill rotWithShape="1">
          <a:blip r:embed="rId3">
            <a:extLst>
              <a:ext uri="{28A0092B-C50C-407E-A947-70E740481C1C}">
                <a14:useLocalDpi xmlns:a14="http://schemas.microsoft.com/office/drawing/2010/main" val="0"/>
              </a:ext>
            </a:extLst>
          </a:blip>
          <a:srcRect l="16056" r="17504"/>
          <a:stretch/>
        </p:blipFill>
        <p:spPr>
          <a:xfrm>
            <a:off x="0" y="0"/>
            <a:ext cx="3341435" cy="5029200"/>
          </a:xfrm>
          <a:prstGeom prst="rect">
            <a:avLst/>
          </a:prstGeom>
        </p:spPr>
      </p:pic>
    </p:spTree>
    <p:extLst>
      <p:ext uri="{BB962C8B-B14F-4D97-AF65-F5344CB8AC3E}">
        <p14:creationId xmlns:p14="http://schemas.microsoft.com/office/powerpoint/2010/main" val="280214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13705"/>
          </a:xfrm>
        </p:spPr>
        <p:txBody>
          <a:bodyPr>
            <a:noAutofit/>
          </a:bodyPr>
          <a:lstStyle/>
          <a:p>
            <a:r>
              <a:rPr lang="en-US" dirty="0"/>
              <a:t>1984 Addition to the </a:t>
            </a:r>
            <a:br>
              <a:rPr lang="en-US" dirty="0"/>
            </a:br>
            <a:r>
              <a:rPr lang="en-US" i="1" dirty="0"/>
              <a:t>Book of Discipline (</a:t>
            </a:r>
            <a:r>
              <a:rPr lang="en-US" dirty="0"/>
              <a:t>¶304.3)</a:t>
            </a:r>
          </a:p>
        </p:txBody>
      </p:sp>
      <p:sp>
        <p:nvSpPr>
          <p:cNvPr id="3" name="Content Placeholder 2"/>
          <p:cNvSpPr>
            <a:spLocks noGrp="1"/>
          </p:cNvSpPr>
          <p:nvPr>
            <p:ph idx="1"/>
          </p:nvPr>
        </p:nvSpPr>
        <p:spPr>
          <a:xfrm>
            <a:off x="279397" y="1913705"/>
            <a:ext cx="8686799" cy="2960735"/>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800" dirty="0"/>
              <a:t>“Since the practice of homosexuality is incompatible with Christian teaching</a:t>
            </a:r>
            <a:r>
              <a:rPr lang="en-US" sz="2800" dirty="0">
                <a:solidFill>
                  <a:srgbClr val="C00000"/>
                </a:solidFill>
              </a:rPr>
              <a:t>, self-avowed practicing homosexuals </a:t>
            </a:r>
            <a:r>
              <a:rPr lang="en-US" sz="2800" dirty="0"/>
              <a:t>are not to be accepted as candidates, </a:t>
            </a:r>
            <a:r>
              <a:rPr lang="en-US" sz="2800" dirty="0">
                <a:solidFill>
                  <a:srgbClr val="C00000"/>
                </a:solidFill>
              </a:rPr>
              <a:t>ordained as ministers</a:t>
            </a:r>
            <a:r>
              <a:rPr lang="en-US" sz="2800" dirty="0"/>
              <a:t>, or </a:t>
            </a:r>
            <a:r>
              <a:rPr lang="en-US" sz="2800" dirty="0">
                <a:solidFill>
                  <a:srgbClr val="C00000"/>
                </a:solidFill>
              </a:rPr>
              <a:t>appointed to serve </a:t>
            </a:r>
            <a:r>
              <a:rPr lang="en-US" sz="2800" dirty="0"/>
              <a:t>in The United Methodist Church.”  </a:t>
            </a:r>
          </a:p>
          <a:p>
            <a:pPr marL="0" indent="0">
              <a:buNone/>
            </a:pPr>
            <a:r>
              <a:rPr lang="en-US" sz="2800" dirty="0"/>
              <a:t>[Legislative Committee; Standards for Ordination</a:t>
            </a:r>
            <a:r>
              <a:rPr lang="en-US" dirty="0"/>
              <a:t>]</a:t>
            </a:r>
          </a:p>
        </p:txBody>
      </p:sp>
      <p:graphicFrame>
        <p:nvGraphicFramePr>
          <p:cNvPr id="4" name="Content Placeholder 7"/>
          <p:cNvGraphicFramePr>
            <a:graphicFrameLocks/>
          </p:cNvGraphicFramePr>
          <p:nvPr/>
        </p:nvGraphicFramePr>
        <p:xfrm>
          <a:off x="2127238" y="5263228"/>
          <a:ext cx="4500284" cy="1280160"/>
        </p:xfrm>
        <a:graphic>
          <a:graphicData uri="http://schemas.openxmlformats.org/drawingml/2006/table">
            <a:tbl>
              <a:tblPr firstRow="1" bandRow="1">
                <a:tableStyleId>{5C22544A-7EE6-4342-B048-85BDC9FD1C3A}</a:tableStyleId>
              </a:tblPr>
              <a:tblGrid>
                <a:gridCol w="1913741">
                  <a:extLst>
                    <a:ext uri="{9D8B030D-6E8A-4147-A177-3AD203B41FA5}">
                      <a16:colId xmlns:a16="http://schemas.microsoft.com/office/drawing/2014/main" val="20000"/>
                    </a:ext>
                  </a:extLst>
                </a:gridCol>
                <a:gridCol w="2586543">
                  <a:extLst>
                    <a:ext uri="{9D8B030D-6E8A-4147-A177-3AD203B41FA5}">
                      <a16:colId xmlns:a16="http://schemas.microsoft.com/office/drawing/2014/main" val="20001"/>
                    </a:ext>
                  </a:extLst>
                </a:gridCol>
              </a:tblGrid>
              <a:tr h="545400">
                <a:tc>
                  <a:txBody>
                    <a:bodyPr/>
                    <a:lstStyle/>
                    <a:p>
                      <a:pPr algn="ctr"/>
                      <a:r>
                        <a:rPr lang="en-US" sz="3600" dirty="0"/>
                        <a:t>In favor </a:t>
                      </a:r>
                    </a:p>
                  </a:txBody>
                  <a:tcPr/>
                </a:tc>
                <a:tc>
                  <a:txBody>
                    <a:bodyPr/>
                    <a:lstStyle/>
                    <a:p>
                      <a:pPr algn="ctr"/>
                      <a:r>
                        <a:rPr lang="en-US" sz="3600" dirty="0"/>
                        <a:t>Against</a:t>
                      </a:r>
                    </a:p>
                  </a:txBody>
                  <a:tcPr/>
                </a:tc>
                <a:extLst>
                  <a:ext uri="{0D108BD9-81ED-4DB2-BD59-A6C34878D82A}">
                    <a16:rowId xmlns:a16="http://schemas.microsoft.com/office/drawing/2014/main" val="10000"/>
                  </a:ext>
                </a:extLst>
              </a:tr>
              <a:tr h="620053">
                <a:tc>
                  <a:txBody>
                    <a:bodyPr/>
                    <a:lstStyle/>
                    <a:p>
                      <a:pPr algn="ctr"/>
                      <a:r>
                        <a:rPr lang="en-US" sz="3600" dirty="0"/>
                        <a:t>79</a:t>
                      </a:r>
                    </a:p>
                  </a:txBody>
                  <a:tcPr/>
                </a:tc>
                <a:tc>
                  <a:txBody>
                    <a:bodyPr/>
                    <a:lstStyle/>
                    <a:p>
                      <a:pPr algn="ctr"/>
                      <a:r>
                        <a:rPr lang="en-US" sz="3600" dirty="0"/>
                        <a:t>22</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453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976427"/>
          </a:xfrm>
        </p:spPr>
        <p:txBody>
          <a:bodyPr>
            <a:normAutofit/>
          </a:bodyPr>
          <a:lstStyle/>
          <a:p>
            <a:r>
              <a:rPr lang="en-US" dirty="0"/>
              <a:t>1996 Addition to the </a:t>
            </a:r>
            <a:r>
              <a:rPr lang="en-US" i="1" dirty="0"/>
              <a:t>Book of Discipline (</a:t>
            </a:r>
            <a:r>
              <a:rPr lang="en-US" dirty="0"/>
              <a:t>¶341.6)</a:t>
            </a:r>
          </a:p>
        </p:txBody>
      </p:sp>
      <p:graphicFrame>
        <p:nvGraphicFramePr>
          <p:cNvPr id="8" name="Content Placeholder 7"/>
          <p:cNvGraphicFramePr>
            <a:graphicFrameLocks noGrp="1"/>
          </p:cNvGraphicFramePr>
          <p:nvPr>
            <p:ph idx="1"/>
          </p:nvPr>
        </p:nvGraphicFramePr>
        <p:xfrm>
          <a:off x="2294736" y="3908613"/>
          <a:ext cx="4500284" cy="1280160"/>
        </p:xfrm>
        <a:graphic>
          <a:graphicData uri="http://schemas.openxmlformats.org/drawingml/2006/table">
            <a:tbl>
              <a:tblPr firstRow="1" bandRow="1">
                <a:tableStyleId>{5C22544A-7EE6-4342-B048-85BDC9FD1C3A}</a:tableStyleId>
              </a:tblPr>
              <a:tblGrid>
                <a:gridCol w="1913741">
                  <a:extLst>
                    <a:ext uri="{9D8B030D-6E8A-4147-A177-3AD203B41FA5}">
                      <a16:colId xmlns:a16="http://schemas.microsoft.com/office/drawing/2014/main" val="20000"/>
                    </a:ext>
                  </a:extLst>
                </a:gridCol>
                <a:gridCol w="2586543">
                  <a:extLst>
                    <a:ext uri="{9D8B030D-6E8A-4147-A177-3AD203B41FA5}">
                      <a16:colId xmlns:a16="http://schemas.microsoft.com/office/drawing/2014/main" val="20001"/>
                    </a:ext>
                  </a:extLst>
                </a:gridCol>
              </a:tblGrid>
              <a:tr h="545400">
                <a:tc>
                  <a:txBody>
                    <a:bodyPr/>
                    <a:lstStyle/>
                    <a:p>
                      <a:pPr algn="ctr"/>
                      <a:r>
                        <a:rPr lang="en-US" sz="3600" dirty="0"/>
                        <a:t>In favor </a:t>
                      </a:r>
                    </a:p>
                  </a:txBody>
                  <a:tcPr/>
                </a:tc>
                <a:tc>
                  <a:txBody>
                    <a:bodyPr/>
                    <a:lstStyle/>
                    <a:p>
                      <a:pPr algn="ctr"/>
                      <a:r>
                        <a:rPr lang="en-US" sz="3600" dirty="0"/>
                        <a:t>Against</a:t>
                      </a:r>
                    </a:p>
                  </a:txBody>
                  <a:tcPr/>
                </a:tc>
                <a:extLst>
                  <a:ext uri="{0D108BD9-81ED-4DB2-BD59-A6C34878D82A}">
                    <a16:rowId xmlns:a16="http://schemas.microsoft.com/office/drawing/2014/main" val="10000"/>
                  </a:ext>
                </a:extLst>
              </a:tr>
              <a:tr h="620053">
                <a:tc>
                  <a:txBody>
                    <a:bodyPr/>
                    <a:lstStyle/>
                    <a:p>
                      <a:pPr algn="ctr"/>
                      <a:r>
                        <a:rPr lang="en-US" sz="3600" dirty="0"/>
                        <a:t>553</a:t>
                      </a:r>
                    </a:p>
                  </a:txBody>
                  <a:tcPr/>
                </a:tc>
                <a:tc>
                  <a:txBody>
                    <a:bodyPr/>
                    <a:lstStyle/>
                    <a:p>
                      <a:pPr algn="ctr"/>
                      <a:r>
                        <a:rPr lang="en-US" sz="3600" dirty="0"/>
                        <a:t>321</a:t>
                      </a:r>
                    </a:p>
                  </a:txBody>
                  <a:tcPr/>
                </a:tc>
                <a:extLst>
                  <a:ext uri="{0D108BD9-81ED-4DB2-BD59-A6C34878D82A}">
                    <a16:rowId xmlns:a16="http://schemas.microsoft.com/office/drawing/2014/main" val="10001"/>
                  </a:ext>
                </a:extLst>
              </a:tr>
            </a:tbl>
          </a:graphicData>
        </a:graphic>
      </p:graphicFrame>
      <p:sp>
        <p:nvSpPr>
          <p:cNvPr id="6" name="Content Placeholder 2"/>
          <p:cNvSpPr txBox="1">
            <a:spLocks/>
          </p:cNvSpPr>
          <p:nvPr/>
        </p:nvSpPr>
        <p:spPr>
          <a:xfrm>
            <a:off x="457200" y="1976427"/>
            <a:ext cx="8175355" cy="15557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457200" indent="-45720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1pPr>
            <a:lvl2pPr marL="914400" indent="-45720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2pPr>
            <a:lvl3pPr marL="1263650" indent="-34925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3pPr>
            <a:lvl4pPr marL="1600200" indent="-33655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4pPr>
            <a:lvl5pPr marL="1946275" indent="-346075"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spcBef>
                <a:spcPts val="0"/>
              </a:spcBef>
              <a:spcAft>
                <a:spcPts val="0"/>
              </a:spcAft>
              <a:buSzTx/>
              <a:buNone/>
            </a:pPr>
            <a:r>
              <a:rPr lang="en-US" dirty="0">
                <a:solidFill>
                  <a:schemeClr val="tx1"/>
                </a:solidFill>
                <a:latin typeface="Century Schoolbook" panose="02040604050505020304" pitchFamily="18" charset="0"/>
              </a:rPr>
              <a:t>"</a:t>
            </a:r>
            <a:r>
              <a:rPr lang="en-US" dirty="0">
                <a:solidFill>
                  <a:srgbClr val="C00000"/>
                </a:solidFill>
                <a:latin typeface="Century Schoolbook" panose="02040604050505020304" pitchFamily="18" charset="0"/>
              </a:rPr>
              <a:t>Ceremonies that celebrate homosexual unions </a:t>
            </a:r>
            <a:r>
              <a:rPr lang="en-US" dirty="0">
                <a:solidFill>
                  <a:schemeClr val="tx1"/>
                </a:solidFill>
                <a:latin typeface="Century Schoolbook" panose="02040604050505020304" pitchFamily="18" charset="0"/>
              </a:rPr>
              <a:t>shall not be conducted by our ministers and shall not be conducted in our churches.”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5536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2" y="0"/>
            <a:ext cx="7886700" cy="748145"/>
          </a:xfrm>
        </p:spPr>
        <p:txBody>
          <a:bodyPr>
            <a:normAutofit/>
          </a:bodyPr>
          <a:lstStyle/>
          <a:p>
            <a:pPr algn="ctr"/>
            <a:r>
              <a:rPr lang="en-US" sz="3200" dirty="0"/>
              <a:t>Overview – </a:t>
            </a:r>
            <a:r>
              <a:rPr lang="en-US" sz="3200" i="1" dirty="0"/>
              <a:t>Book of Discipline</a:t>
            </a:r>
          </a:p>
        </p:txBody>
      </p:sp>
      <p:sp>
        <p:nvSpPr>
          <p:cNvPr id="3" name="Content Placeholder 2"/>
          <p:cNvSpPr>
            <a:spLocks noGrp="1"/>
          </p:cNvSpPr>
          <p:nvPr>
            <p:ph idx="1"/>
          </p:nvPr>
        </p:nvSpPr>
        <p:spPr>
          <a:xfrm>
            <a:off x="0" y="748145"/>
            <a:ext cx="9144000" cy="6109855"/>
          </a:xfrm>
        </p:spPr>
        <p:txBody>
          <a:bodyPr>
            <a:normAutofit fontScale="85000" lnSpcReduction="20000"/>
          </a:bodyPr>
          <a:lstStyle/>
          <a:p>
            <a:pPr>
              <a:spcBef>
                <a:spcPts val="600"/>
              </a:spcBef>
              <a:spcAft>
                <a:spcPts val="1200"/>
              </a:spcAft>
            </a:pPr>
            <a:r>
              <a:rPr lang="en-US" dirty="0"/>
              <a:t>All are created in God’s image and invited into </a:t>
            </a:r>
            <a:r>
              <a:rPr lang="en-US" dirty="0">
                <a:solidFill>
                  <a:srgbClr val="C00000"/>
                </a:solidFill>
              </a:rPr>
              <a:t>membership</a:t>
            </a:r>
            <a:r>
              <a:rPr lang="en-US" dirty="0"/>
              <a:t> in UMC</a:t>
            </a:r>
          </a:p>
          <a:p>
            <a:pPr>
              <a:spcBef>
                <a:spcPts val="600"/>
              </a:spcBef>
              <a:spcAft>
                <a:spcPts val="1200"/>
              </a:spcAft>
            </a:pPr>
            <a:r>
              <a:rPr lang="en-US" dirty="0"/>
              <a:t>Equal </a:t>
            </a:r>
            <a:r>
              <a:rPr lang="en-US" i="1" dirty="0">
                <a:solidFill>
                  <a:srgbClr val="C00000"/>
                </a:solidFill>
              </a:rPr>
              <a:t>legal </a:t>
            </a:r>
            <a:r>
              <a:rPr lang="en-US" dirty="0"/>
              <a:t>rights should be given regardless of sexual orientation. </a:t>
            </a:r>
          </a:p>
          <a:p>
            <a:pPr>
              <a:spcBef>
                <a:spcPts val="600"/>
              </a:spcBef>
              <a:spcAft>
                <a:spcPts val="1200"/>
              </a:spcAft>
            </a:pPr>
            <a:r>
              <a:rPr lang="en-US" dirty="0"/>
              <a:t>Homosexuality is </a:t>
            </a:r>
            <a:r>
              <a:rPr lang="en-US" dirty="0">
                <a:solidFill>
                  <a:srgbClr val="C00000"/>
                </a:solidFill>
              </a:rPr>
              <a:t>incompatible</a:t>
            </a:r>
            <a:r>
              <a:rPr lang="en-US" dirty="0"/>
              <a:t> with Christian teaching. </a:t>
            </a:r>
          </a:p>
          <a:p>
            <a:pPr>
              <a:spcBef>
                <a:spcPts val="600"/>
              </a:spcBef>
              <a:spcAft>
                <a:spcPts val="1200"/>
              </a:spcAft>
            </a:pPr>
            <a:r>
              <a:rPr lang="en-US" dirty="0"/>
              <a:t>“Self-avowed, practicing, homosexuals” cannot be appointed or ordained for ministry.</a:t>
            </a:r>
          </a:p>
          <a:p>
            <a:pPr>
              <a:spcBef>
                <a:spcPts val="600"/>
              </a:spcBef>
              <a:spcAft>
                <a:spcPts val="1200"/>
              </a:spcAft>
            </a:pPr>
            <a:r>
              <a:rPr lang="en-US" dirty="0">
                <a:solidFill>
                  <a:srgbClr val="C00000"/>
                </a:solidFill>
              </a:rPr>
              <a:t>Same sex weddings cannot </a:t>
            </a:r>
            <a:r>
              <a:rPr lang="en-US" dirty="0"/>
              <a:t>be performed in UMC churches or by UMC clergy.</a:t>
            </a:r>
          </a:p>
          <a:p>
            <a:pPr>
              <a:spcBef>
                <a:spcPts val="600"/>
              </a:spcBef>
              <a:spcAft>
                <a:spcPts val="1200"/>
              </a:spcAft>
            </a:pPr>
            <a:r>
              <a:rPr lang="en-US" dirty="0">
                <a:solidFill>
                  <a:srgbClr val="C00000"/>
                </a:solidFill>
              </a:rPr>
              <a:t>No UMC funds </a:t>
            </a:r>
            <a:r>
              <a:rPr lang="en-US" dirty="0"/>
              <a:t>are to be used to </a:t>
            </a:r>
            <a:r>
              <a:rPr lang="en-US" dirty="0">
                <a:solidFill>
                  <a:srgbClr val="C00000"/>
                </a:solidFill>
              </a:rPr>
              <a:t>support gay caucuses </a:t>
            </a:r>
            <a:r>
              <a:rPr lang="en-US" dirty="0"/>
              <a:t>or groups or promote acceptance of homosexuality </a:t>
            </a:r>
            <a:r>
              <a:rPr lang="en-US" dirty="0">
                <a:solidFill>
                  <a:srgbClr val="C00000"/>
                </a:solidFill>
              </a:rPr>
              <a:t>OR</a:t>
            </a:r>
            <a:r>
              <a:rPr lang="en-US" dirty="0"/>
              <a:t> violate the commitment of UMC “not to reject or </a:t>
            </a:r>
            <a:r>
              <a:rPr lang="en-US" dirty="0">
                <a:solidFill>
                  <a:srgbClr val="C00000"/>
                </a:solidFill>
              </a:rPr>
              <a:t>condemn lesbian gay members </a:t>
            </a:r>
            <a:r>
              <a:rPr lang="en-US" dirty="0"/>
              <a:t>and friends.”</a:t>
            </a:r>
            <a:endParaRPr lang="en-US" b="1" dirty="0"/>
          </a:p>
          <a:p>
            <a:pPr>
              <a:spcBef>
                <a:spcPts val="600"/>
              </a:spcBef>
            </a:pPr>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161292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CFB7-7F7A-B445-9AF5-BD5FA65A786F}"/>
              </a:ext>
            </a:extLst>
          </p:cNvPr>
          <p:cNvSpPr>
            <a:spLocks noGrp="1"/>
          </p:cNvSpPr>
          <p:nvPr>
            <p:ph type="title"/>
          </p:nvPr>
        </p:nvSpPr>
        <p:spPr>
          <a:xfrm>
            <a:off x="768096" y="124691"/>
            <a:ext cx="8232468" cy="657444"/>
          </a:xfrm>
        </p:spPr>
        <p:txBody>
          <a:bodyPr>
            <a:normAutofit/>
          </a:bodyPr>
          <a:lstStyle/>
          <a:p>
            <a:r>
              <a:rPr lang="en-US" dirty="0"/>
              <a:t>Caucuses and The UMC</a:t>
            </a:r>
          </a:p>
        </p:txBody>
      </p:sp>
      <p:sp>
        <p:nvSpPr>
          <p:cNvPr id="3" name="Content Placeholder 2">
            <a:extLst>
              <a:ext uri="{FF2B5EF4-FFF2-40B4-BE49-F238E27FC236}">
                <a16:creationId xmlns:a16="http://schemas.microsoft.com/office/drawing/2014/main" id="{80CC3DA2-64DC-D346-983B-CD5480EE76CB}"/>
              </a:ext>
            </a:extLst>
          </p:cNvPr>
          <p:cNvSpPr>
            <a:spLocks noGrp="1"/>
          </p:cNvSpPr>
          <p:nvPr>
            <p:ph idx="1"/>
          </p:nvPr>
        </p:nvSpPr>
        <p:spPr>
          <a:xfrm>
            <a:off x="4136570" y="822430"/>
            <a:ext cx="4863993" cy="5869315"/>
          </a:xfrm>
        </p:spPr>
        <p:txBody>
          <a:bodyPr>
            <a:normAutofit/>
          </a:bodyPr>
          <a:lstStyle/>
          <a:p>
            <a:r>
              <a:rPr lang="en-US" dirty="0">
                <a:latin typeface="Times New Roman" panose="02020603050405020304" pitchFamily="18" charset="0"/>
                <a:cs typeface="Times New Roman" panose="02020603050405020304" pitchFamily="18" charset="0"/>
              </a:rPr>
              <a:t>Parachurch organizations (advocacy groups) have been influential in galvanizing support or opposition to LGBT ordination and marriage.</a:t>
            </a:r>
          </a:p>
        </p:txBody>
      </p:sp>
      <p:pic>
        <p:nvPicPr>
          <p:cNvPr id="11" name="Picture 10">
            <a:extLst>
              <a:ext uri="{FF2B5EF4-FFF2-40B4-BE49-F238E27FC236}">
                <a16:creationId xmlns:a16="http://schemas.microsoft.com/office/drawing/2014/main" id="{EA1D73E1-A20E-9F44-B25F-C5DA6C39F40E}"/>
              </a:ext>
            </a:extLst>
          </p:cNvPr>
          <p:cNvPicPr>
            <a:picLocks noChangeAspect="1"/>
          </p:cNvPicPr>
          <p:nvPr/>
        </p:nvPicPr>
        <p:blipFill>
          <a:blip r:embed="rId3"/>
          <a:stretch>
            <a:fillRect/>
          </a:stretch>
        </p:blipFill>
        <p:spPr>
          <a:xfrm>
            <a:off x="224375" y="4560332"/>
            <a:ext cx="3813048" cy="1100283"/>
          </a:xfrm>
          <a:prstGeom prst="rect">
            <a:avLst/>
          </a:prstGeom>
        </p:spPr>
      </p:pic>
      <p:pic>
        <p:nvPicPr>
          <p:cNvPr id="13" name="Picture 12">
            <a:extLst>
              <a:ext uri="{FF2B5EF4-FFF2-40B4-BE49-F238E27FC236}">
                <a16:creationId xmlns:a16="http://schemas.microsoft.com/office/drawing/2014/main" id="{3302341F-A410-2642-BBCD-86BB0BC380DA}"/>
              </a:ext>
            </a:extLst>
          </p:cNvPr>
          <p:cNvPicPr>
            <a:picLocks noChangeAspect="1"/>
          </p:cNvPicPr>
          <p:nvPr/>
        </p:nvPicPr>
        <p:blipFill>
          <a:blip r:embed="rId4"/>
          <a:stretch>
            <a:fillRect/>
          </a:stretch>
        </p:blipFill>
        <p:spPr>
          <a:xfrm>
            <a:off x="134372" y="2229116"/>
            <a:ext cx="3803904" cy="985557"/>
          </a:xfrm>
          <a:prstGeom prst="rect">
            <a:avLst/>
          </a:prstGeom>
        </p:spPr>
      </p:pic>
      <p:pic>
        <p:nvPicPr>
          <p:cNvPr id="8" name="Picture 7">
            <a:extLst>
              <a:ext uri="{FF2B5EF4-FFF2-40B4-BE49-F238E27FC236}">
                <a16:creationId xmlns:a16="http://schemas.microsoft.com/office/drawing/2014/main" id="{4EFD9A04-DB04-F349-A2A4-2729B980528E}"/>
              </a:ext>
            </a:extLst>
          </p:cNvPr>
          <p:cNvPicPr>
            <a:picLocks noChangeAspect="1"/>
          </p:cNvPicPr>
          <p:nvPr/>
        </p:nvPicPr>
        <p:blipFill rotWithShape="1">
          <a:blip r:embed="rId5"/>
          <a:srcRect t="19763" b="17364"/>
          <a:stretch/>
        </p:blipFill>
        <p:spPr>
          <a:xfrm>
            <a:off x="125228" y="822430"/>
            <a:ext cx="3813048" cy="1348510"/>
          </a:xfrm>
          <a:prstGeom prst="rect">
            <a:avLst/>
          </a:prstGeom>
        </p:spPr>
      </p:pic>
      <p:pic>
        <p:nvPicPr>
          <p:cNvPr id="14" name="Picture 13">
            <a:extLst>
              <a:ext uri="{FF2B5EF4-FFF2-40B4-BE49-F238E27FC236}">
                <a16:creationId xmlns:a16="http://schemas.microsoft.com/office/drawing/2014/main" id="{8FFC07BC-121E-344D-8CDB-9112FD090486}"/>
              </a:ext>
            </a:extLst>
          </p:cNvPr>
          <p:cNvPicPr>
            <a:picLocks noChangeAspect="1"/>
          </p:cNvPicPr>
          <p:nvPr/>
        </p:nvPicPr>
        <p:blipFill rotWithShape="1">
          <a:blip r:embed="rId6"/>
          <a:srcRect t="12365" b="20413"/>
          <a:stretch/>
        </p:blipFill>
        <p:spPr>
          <a:xfrm>
            <a:off x="233519" y="5591307"/>
            <a:ext cx="1828800" cy="1229350"/>
          </a:xfrm>
          <a:prstGeom prst="rect">
            <a:avLst/>
          </a:prstGeom>
        </p:spPr>
      </p:pic>
      <p:pic>
        <p:nvPicPr>
          <p:cNvPr id="19" name="Picture 18">
            <a:extLst>
              <a:ext uri="{FF2B5EF4-FFF2-40B4-BE49-F238E27FC236}">
                <a16:creationId xmlns:a16="http://schemas.microsoft.com/office/drawing/2014/main" id="{0A5784D5-1577-3D40-A8CB-F5150CE6174D}"/>
              </a:ext>
            </a:extLst>
          </p:cNvPr>
          <p:cNvPicPr>
            <a:picLocks noChangeAspect="1"/>
          </p:cNvPicPr>
          <p:nvPr/>
        </p:nvPicPr>
        <p:blipFill>
          <a:blip r:embed="rId7"/>
          <a:stretch>
            <a:fillRect/>
          </a:stretch>
        </p:blipFill>
        <p:spPr>
          <a:xfrm>
            <a:off x="224375" y="3400290"/>
            <a:ext cx="1837944" cy="1276350"/>
          </a:xfrm>
          <a:prstGeom prst="rect">
            <a:avLst/>
          </a:prstGeom>
        </p:spPr>
      </p:pic>
    </p:spTree>
    <p:extLst>
      <p:ext uri="{BB962C8B-B14F-4D97-AF65-F5344CB8AC3E}">
        <p14:creationId xmlns:p14="http://schemas.microsoft.com/office/powerpoint/2010/main" val="374332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0"/>
            <a:ext cx="9029700" cy="1025236"/>
          </a:xfrm>
        </p:spPr>
        <p:txBody>
          <a:bodyPr>
            <a:normAutofit/>
          </a:bodyPr>
          <a:lstStyle/>
          <a:p>
            <a:r>
              <a:rPr lang="en-US" dirty="0"/>
              <a:t>Leading Advocacy Groups</a:t>
            </a:r>
          </a:p>
        </p:txBody>
      </p:sp>
      <p:sp>
        <p:nvSpPr>
          <p:cNvPr id="3" name="Content Placeholder 2"/>
          <p:cNvSpPr>
            <a:spLocks noGrp="1"/>
          </p:cNvSpPr>
          <p:nvPr>
            <p:ph idx="1"/>
          </p:nvPr>
        </p:nvSpPr>
        <p:spPr>
          <a:xfrm>
            <a:off x="2560321" y="1025236"/>
            <a:ext cx="6583680" cy="5832764"/>
          </a:xfrm>
        </p:spPr>
        <p:txBody>
          <a:bodyPr>
            <a:normAutofit/>
          </a:bodyPr>
          <a:lstStyle/>
          <a:p>
            <a:r>
              <a:rPr lang="en-US" b="1" i="1" dirty="0"/>
              <a:t>Good News </a:t>
            </a:r>
            <a:r>
              <a:rPr lang="en-US" dirty="0"/>
              <a:t>(</a:t>
            </a:r>
            <a:r>
              <a:rPr lang="en-US" i="1" dirty="0"/>
              <a:t>1967</a:t>
            </a:r>
            <a:r>
              <a:rPr lang="en-US" dirty="0"/>
              <a:t>): leading evangelical-renewal caucus and has led the opposition to gay marriage and ordination since the 1980s.</a:t>
            </a:r>
          </a:p>
          <a:p>
            <a:r>
              <a:rPr lang="en-US" b="1" i="1" dirty="0"/>
              <a:t>Reconciling Ministries Network </a:t>
            </a:r>
            <a:r>
              <a:rPr lang="en-US" dirty="0"/>
              <a:t>(</a:t>
            </a:r>
            <a:r>
              <a:rPr lang="en-US" i="1" dirty="0"/>
              <a:t>1983</a:t>
            </a:r>
            <a:r>
              <a:rPr lang="en-US" dirty="0"/>
              <a:t>): leading advocacy group for inclusion of LGBT members.</a:t>
            </a:r>
          </a:p>
          <a:p>
            <a:pPr marL="0" indent="0">
              <a:buNone/>
            </a:pPr>
            <a:endParaRPr lang="en-US" dirty="0">
              <a:latin typeface="Palatino Linotype" panose="02040502050505030304" pitchFamily="18" charset="0"/>
            </a:endParaRPr>
          </a:p>
          <a:p>
            <a:endParaRPr lang="en-US" dirty="0"/>
          </a:p>
          <a:p>
            <a:endParaRPr lang="en-US" dirty="0"/>
          </a:p>
          <a:p>
            <a:endParaRPr lang="en-US" dirty="0"/>
          </a:p>
        </p:txBody>
      </p:sp>
      <p:pic>
        <p:nvPicPr>
          <p:cNvPr id="6" name="Picture 5">
            <a:extLst>
              <a:ext uri="{FF2B5EF4-FFF2-40B4-BE49-F238E27FC236}">
                <a16:creationId xmlns:a16="http://schemas.microsoft.com/office/drawing/2014/main" id="{B8F09947-C9C9-5146-BA5D-07C65F40C162}"/>
              </a:ext>
            </a:extLst>
          </p:cNvPr>
          <p:cNvPicPr>
            <a:picLocks noChangeAspect="1"/>
          </p:cNvPicPr>
          <p:nvPr/>
        </p:nvPicPr>
        <p:blipFill rotWithShape="1">
          <a:blip r:embed="rId3"/>
          <a:srcRect t="3422" b="7545"/>
          <a:stretch/>
        </p:blipFill>
        <p:spPr>
          <a:xfrm>
            <a:off x="1776" y="1081498"/>
            <a:ext cx="2558544" cy="2873829"/>
          </a:xfrm>
          <a:prstGeom prst="rect">
            <a:avLst/>
          </a:prstGeom>
        </p:spPr>
      </p:pic>
      <p:pic>
        <p:nvPicPr>
          <p:cNvPr id="7" name="Picture 6">
            <a:extLst>
              <a:ext uri="{FF2B5EF4-FFF2-40B4-BE49-F238E27FC236}">
                <a16:creationId xmlns:a16="http://schemas.microsoft.com/office/drawing/2014/main" id="{24C1FFB3-6A30-3B49-8CFD-7B5F54DBB4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3932835"/>
            <a:ext cx="2560320" cy="2925165"/>
          </a:xfrm>
          <a:prstGeom prst="rect">
            <a:avLst/>
          </a:prstGeom>
        </p:spPr>
      </p:pic>
    </p:spTree>
    <p:extLst>
      <p:ext uri="{BB962C8B-B14F-4D97-AF65-F5344CB8AC3E}">
        <p14:creationId xmlns:p14="http://schemas.microsoft.com/office/powerpoint/2010/main" val="403924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88" y="1"/>
            <a:ext cx="8958812" cy="1206948"/>
          </a:xfrm>
        </p:spPr>
        <p:txBody>
          <a:bodyPr>
            <a:normAutofit/>
          </a:bodyPr>
          <a:lstStyle/>
          <a:p>
            <a:r>
              <a:rPr lang="en-US" dirty="0"/>
              <a:t>Growing International Witness</a:t>
            </a:r>
          </a:p>
        </p:txBody>
      </p:sp>
      <p:sp>
        <p:nvSpPr>
          <p:cNvPr id="3" name="Content Placeholder 2"/>
          <p:cNvSpPr>
            <a:spLocks noGrp="1"/>
          </p:cNvSpPr>
          <p:nvPr>
            <p:ph idx="1"/>
          </p:nvPr>
        </p:nvSpPr>
        <p:spPr>
          <a:xfrm>
            <a:off x="0" y="3004457"/>
            <a:ext cx="9144000" cy="3853542"/>
          </a:xfrm>
        </p:spPr>
        <p:txBody>
          <a:bodyPr>
            <a:normAutofit/>
          </a:bodyPr>
          <a:lstStyle/>
          <a:p>
            <a:r>
              <a:rPr lang="en-US" dirty="0">
                <a:latin typeface="Palatino Linotype" panose="02040502050505030304" pitchFamily="18" charset="0"/>
              </a:rPr>
              <a:t>The Protestant Methodist Church of Côte d’Ivoire entered the UMC as an official episcopal area (2008). </a:t>
            </a:r>
          </a:p>
          <a:p>
            <a:r>
              <a:rPr lang="en-US" dirty="0">
                <a:latin typeface="Palatino Linotype" panose="02040502050505030304" pitchFamily="18" charset="0"/>
              </a:rPr>
              <a:t>The UMC has also seen substantial growth in other parts of Africa, such as the Republic of Congo. </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28" y="929362"/>
            <a:ext cx="2804160" cy="1920240"/>
          </a:xfrm>
          <a:prstGeom prst="rect">
            <a:avLst/>
          </a:prstGeom>
        </p:spPr>
      </p:pic>
      <p:pic>
        <p:nvPicPr>
          <p:cNvPr id="6" name="Picture 5">
            <a:extLst>
              <a:ext uri="{FF2B5EF4-FFF2-40B4-BE49-F238E27FC236}">
                <a16:creationId xmlns:a16="http://schemas.microsoft.com/office/drawing/2014/main" id="{244CADB8-F3F3-BB4C-ACCB-8C86065867E3}"/>
              </a:ext>
            </a:extLst>
          </p:cNvPr>
          <p:cNvPicPr>
            <a:picLocks noChangeAspect="1"/>
          </p:cNvPicPr>
          <p:nvPr/>
        </p:nvPicPr>
        <p:blipFill>
          <a:blip r:embed="rId4"/>
          <a:stretch>
            <a:fillRect/>
          </a:stretch>
        </p:blipFill>
        <p:spPr>
          <a:xfrm>
            <a:off x="4943764" y="929362"/>
            <a:ext cx="2880360" cy="1920240"/>
          </a:xfrm>
          <a:prstGeom prst="rect">
            <a:avLst/>
          </a:prstGeom>
        </p:spPr>
      </p:pic>
    </p:spTree>
    <p:extLst>
      <p:ext uri="{BB962C8B-B14F-4D97-AF65-F5344CB8AC3E}">
        <p14:creationId xmlns:p14="http://schemas.microsoft.com/office/powerpoint/2010/main" val="129452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27" y="332509"/>
            <a:ext cx="4108591" cy="1225235"/>
          </a:xfrm>
        </p:spPr>
        <p:txBody>
          <a:bodyPr>
            <a:normAutofit/>
          </a:bodyPr>
          <a:lstStyle/>
          <a:p>
            <a:r>
              <a:rPr lang="en-US" sz="2800" i="1" dirty="0"/>
              <a:t>2020 Delegates by Region</a:t>
            </a:r>
          </a:p>
        </p:txBody>
      </p:sp>
      <p:graphicFrame>
        <p:nvGraphicFramePr>
          <p:cNvPr id="6" name="Content Placeholder 7">
            <a:extLst>
              <a:ext uri="{FF2B5EF4-FFF2-40B4-BE49-F238E27FC236}">
                <a16:creationId xmlns:a16="http://schemas.microsoft.com/office/drawing/2014/main" id="{AD3395C3-FAEF-5443-92D9-C0A9058AF45C}"/>
              </a:ext>
            </a:extLst>
          </p:cNvPr>
          <p:cNvGraphicFramePr>
            <a:graphicFrameLocks/>
          </p:cNvGraphicFramePr>
          <p:nvPr>
            <p:extLst>
              <p:ext uri="{D42A27DB-BD31-4B8C-83A1-F6EECF244321}">
                <p14:modId xmlns:p14="http://schemas.microsoft.com/office/powerpoint/2010/main" val="231066589"/>
              </p:ext>
            </p:extLst>
          </p:nvPr>
        </p:nvGraphicFramePr>
        <p:xfrm>
          <a:off x="150917" y="1695617"/>
          <a:ext cx="4143992" cy="4964025"/>
        </p:xfrm>
        <a:graphic>
          <a:graphicData uri="http://schemas.openxmlformats.org/drawingml/2006/table">
            <a:tbl>
              <a:tblPr firstRow="1" bandRow="1">
                <a:tableStyleId>{5C22544A-7EE6-4342-B048-85BDC9FD1C3A}</a:tableStyleId>
              </a:tblPr>
              <a:tblGrid>
                <a:gridCol w="2008260">
                  <a:extLst>
                    <a:ext uri="{9D8B030D-6E8A-4147-A177-3AD203B41FA5}">
                      <a16:colId xmlns:a16="http://schemas.microsoft.com/office/drawing/2014/main" val="20000"/>
                    </a:ext>
                  </a:extLst>
                </a:gridCol>
                <a:gridCol w="2135732">
                  <a:extLst>
                    <a:ext uri="{9D8B030D-6E8A-4147-A177-3AD203B41FA5}">
                      <a16:colId xmlns:a16="http://schemas.microsoft.com/office/drawing/2014/main" val="20001"/>
                    </a:ext>
                  </a:extLst>
                </a:gridCol>
              </a:tblGrid>
              <a:tr h="1035060">
                <a:tc>
                  <a:txBody>
                    <a:bodyPr/>
                    <a:lstStyle/>
                    <a:p>
                      <a:r>
                        <a:rPr lang="en-US" sz="2600" dirty="0">
                          <a:latin typeface="Century Schoolbook" panose="02040604050505020304" pitchFamily="18" charset="0"/>
                          <a:cs typeface="Times New Roman" panose="02020603050405020304" pitchFamily="18" charset="0"/>
                        </a:rPr>
                        <a:t>Region</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Percentage</a:t>
                      </a:r>
                    </a:p>
                  </a:txBody>
                  <a:tcPr marL="76735" marR="76735"/>
                </a:tc>
                <a:extLst>
                  <a:ext uri="{0D108BD9-81ED-4DB2-BD59-A6C34878D82A}">
                    <a16:rowId xmlns:a16="http://schemas.microsoft.com/office/drawing/2014/main" val="10000"/>
                  </a:ext>
                </a:extLst>
              </a:tr>
              <a:tr h="867849">
                <a:tc>
                  <a:txBody>
                    <a:bodyPr/>
                    <a:lstStyle/>
                    <a:p>
                      <a:r>
                        <a:rPr lang="en-US" sz="2600" dirty="0">
                          <a:latin typeface="Century Schoolbook" panose="02040604050505020304" pitchFamily="18" charset="0"/>
                          <a:cs typeface="Times New Roman" panose="02020603050405020304" pitchFamily="18" charset="0"/>
                        </a:rPr>
                        <a:t>United States</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58.3%</a:t>
                      </a:r>
                    </a:p>
                  </a:txBody>
                  <a:tcPr marL="76735" marR="76735"/>
                </a:tc>
                <a:extLst>
                  <a:ext uri="{0D108BD9-81ED-4DB2-BD59-A6C34878D82A}">
                    <a16:rowId xmlns:a16="http://schemas.microsoft.com/office/drawing/2014/main" val="10001"/>
                  </a:ext>
                </a:extLst>
              </a:tr>
              <a:tr h="571068">
                <a:tc>
                  <a:txBody>
                    <a:bodyPr/>
                    <a:lstStyle/>
                    <a:p>
                      <a:r>
                        <a:rPr lang="en-US" sz="2600" dirty="0">
                          <a:latin typeface="Century Schoolbook" panose="02040604050505020304" pitchFamily="18" charset="0"/>
                          <a:cs typeface="Times New Roman" panose="02020603050405020304" pitchFamily="18" charset="0"/>
                        </a:rPr>
                        <a:t>Africa</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30%</a:t>
                      </a:r>
                    </a:p>
                  </a:txBody>
                  <a:tcPr marL="76735" marR="76735"/>
                </a:tc>
                <a:extLst>
                  <a:ext uri="{0D108BD9-81ED-4DB2-BD59-A6C34878D82A}">
                    <a16:rowId xmlns:a16="http://schemas.microsoft.com/office/drawing/2014/main" val="10002"/>
                  </a:ext>
                </a:extLst>
              </a:tr>
              <a:tr h="867849">
                <a:tc>
                  <a:txBody>
                    <a:bodyPr/>
                    <a:lstStyle/>
                    <a:p>
                      <a:r>
                        <a:rPr lang="en-US" sz="2600" dirty="0">
                          <a:latin typeface="Century Schoolbook" panose="02040604050505020304" pitchFamily="18" charset="0"/>
                          <a:cs typeface="Times New Roman" panose="02020603050405020304" pitchFamily="18" charset="0"/>
                        </a:rPr>
                        <a:t>Philippines </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5.8%</a:t>
                      </a:r>
                    </a:p>
                  </a:txBody>
                  <a:tcPr marL="76735" marR="76735"/>
                </a:tc>
                <a:extLst>
                  <a:ext uri="{0D108BD9-81ED-4DB2-BD59-A6C34878D82A}">
                    <a16:rowId xmlns:a16="http://schemas.microsoft.com/office/drawing/2014/main" val="10003"/>
                  </a:ext>
                </a:extLst>
              </a:tr>
              <a:tr h="571068">
                <a:tc>
                  <a:txBody>
                    <a:bodyPr/>
                    <a:lstStyle/>
                    <a:p>
                      <a:r>
                        <a:rPr lang="en-US" sz="2600" dirty="0">
                          <a:latin typeface="Century Schoolbook" panose="02040604050505020304" pitchFamily="18" charset="0"/>
                          <a:cs typeface="Times New Roman" panose="02020603050405020304" pitchFamily="18" charset="0"/>
                        </a:rPr>
                        <a:t>Europe</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4.6%</a:t>
                      </a:r>
                    </a:p>
                  </a:txBody>
                  <a:tcPr marL="76735" marR="76735"/>
                </a:tc>
                <a:extLst>
                  <a:ext uri="{0D108BD9-81ED-4DB2-BD59-A6C34878D82A}">
                    <a16:rowId xmlns:a16="http://schemas.microsoft.com/office/drawing/2014/main" val="10004"/>
                  </a:ext>
                </a:extLst>
              </a:tr>
              <a:tr h="1035060">
                <a:tc>
                  <a:txBody>
                    <a:bodyPr/>
                    <a:lstStyle/>
                    <a:p>
                      <a:r>
                        <a:rPr lang="en-US" sz="2600" dirty="0">
                          <a:latin typeface="Century Schoolbook" panose="02040604050505020304" pitchFamily="18" charset="0"/>
                          <a:cs typeface="Times New Roman" panose="02020603050405020304" pitchFamily="18" charset="0"/>
                        </a:rPr>
                        <a:t>”concordat</a:t>
                      </a:r>
                      <a:r>
                        <a:rPr lang="en-US" sz="2600" baseline="0" dirty="0">
                          <a:latin typeface="Century Schoolbook" panose="02040604050505020304" pitchFamily="18" charset="0"/>
                          <a:cs typeface="Times New Roman" panose="02020603050405020304" pitchFamily="18" charset="0"/>
                        </a:rPr>
                        <a:t> churches”</a:t>
                      </a:r>
                      <a:endParaRPr lang="en-US" sz="2600" dirty="0">
                        <a:latin typeface="Century Schoolbook" panose="02040604050505020304" pitchFamily="18" charset="0"/>
                        <a:cs typeface="Times New Roman" panose="02020603050405020304" pitchFamily="18" charset="0"/>
                      </a:endParaRPr>
                    </a:p>
                  </a:txBody>
                  <a:tcPr marL="76735" marR="76735"/>
                </a:tc>
                <a:tc>
                  <a:txBody>
                    <a:bodyPr/>
                    <a:lstStyle/>
                    <a:p>
                      <a:r>
                        <a:rPr lang="en-US" sz="2600" dirty="0">
                          <a:latin typeface="Century Schoolbook" panose="02040604050505020304" pitchFamily="18" charset="0"/>
                          <a:cs typeface="Times New Roman" panose="02020603050405020304" pitchFamily="18" charset="0"/>
                        </a:rPr>
                        <a:t>1.3%</a:t>
                      </a:r>
                    </a:p>
                  </a:txBody>
                  <a:tcPr marL="76735" marR="76735"/>
                </a:tc>
                <a:extLst>
                  <a:ext uri="{0D108BD9-81ED-4DB2-BD59-A6C34878D82A}">
                    <a16:rowId xmlns:a16="http://schemas.microsoft.com/office/drawing/2014/main" val="10005"/>
                  </a:ext>
                </a:extLst>
              </a:tr>
            </a:tbl>
          </a:graphicData>
        </a:graphic>
      </p:graphicFrame>
      <p:sp>
        <p:nvSpPr>
          <p:cNvPr id="9" name="Title 1">
            <a:extLst>
              <a:ext uri="{FF2B5EF4-FFF2-40B4-BE49-F238E27FC236}">
                <a16:creationId xmlns:a16="http://schemas.microsoft.com/office/drawing/2014/main" id="{1BDDBB61-7845-FD43-B032-516AA92D21FC}"/>
              </a:ext>
            </a:extLst>
          </p:cNvPr>
          <p:cNvSpPr txBox="1">
            <a:spLocks/>
          </p:cNvSpPr>
          <p:nvPr/>
        </p:nvSpPr>
        <p:spPr>
          <a:xfrm>
            <a:off x="463410" y="332508"/>
            <a:ext cx="4191717" cy="1225235"/>
          </a:xfrm>
          <a:prstGeom prst="rect">
            <a:avLst/>
          </a:prstGeom>
        </p:spPr>
        <p:txBody>
          <a:bodyPr vert="horz" lIns="91440" tIns="45720" rIns="91440" bIns="45720" rtlCol="0" anchor="ctr">
            <a:normAutofit/>
          </a:bodyPr>
          <a:lstStyle>
            <a:lvl1pPr algn="ctr" defTabSz="914377" rtl="0" eaLnBrk="1" latinLnBrk="0" hangingPunct="1">
              <a:lnSpc>
                <a:spcPct val="80000"/>
              </a:lnSpc>
              <a:spcBef>
                <a:spcPct val="0"/>
              </a:spcBef>
              <a:buNone/>
              <a:defRPr sz="3600" b="1" kern="1200" cap="none" spc="100" baseline="0">
                <a:solidFill>
                  <a:schemeClr val="tx1">
                    <a:lumMod val="90000"/>
                    <a:lumOff val="10000"/>
                  </a:schemeClr>
                </a:solidFill>
                <a:latin typeface="Century Schoolbook" panose="02040604050505020304" pitchFamily="18" charset="0"/>
                <a:ea typeface="+mj-ea"/>
                <a:cs typeface="+mj-cs"/>
              </a:defRPr>
            </a:lvl1pPr>
          </a:lstStyle>
          <a:p>
            <a:r>
              <a:rPr lang="en-US" sz="2800" i="1" dirty="0"/>
              <a:t>2016/19 Delegates by Region</a:t>
            </a:r>
          </a:p>
        </p:txBody>
      </p:sp>
      <p:graphicFrame>
        <p:nvGraphicFramePr>
          <p:cNvPr id="12" name="Content Placeholder 7">
            <a:extLst>
              <a:ext uri="{FF2B5EF4-FFF2-40B4-BE49-F238E27FC236}">
                <a16:creationId xmlns:a16="http://schemas.microsoft.com/office/drawing/2014/main" id="{318A7898-830A-3A41-B0F1-2D110A6CBBCD}"/>
              </a:ext>
            </a:extLst>
          </p:cNvPr>
          <p:cNvGraphicFramePr>
            <a:graphicFrameLocks/>
          </p:cNvGraphicFramePr>
          <p:nvPr>
            <p:extLst>
              <p:ext uri="{D42A27DB-BD31-4B8C-83A1-F6EECF244321}">
                <p14:modId xmlns:p14="http://schemas.microsoft.com/office/powerpoint/2010/main" val="1841510424"/>
              </p:ext>
            </p:extLst>
          </p:nvPr>
        </p:nvGraphicFramePr>
        <p:xfrm>
          <a:off x="4619726" y="1695616"/>
          <a:ext cx="4143992" cy="4964025"/>
        </p:xfrm>
        <a:graphic>
          <a:graphicData uri="http://schemas.openxmlformats.org/drawingml/2006/table">
            <a:tbl>
              <a:tblPr firstRow="1" bandRow="1">
                <a:tableStyleId>{5C22544A-7EE6-4342-B048-85BDC9FD1C3A}</a:tableStyleId>
              </a:tblPr>
              <a:tblGrid>
                <a:gridCol w="2008260">
                  <a:extLst>
                    <a:ext uri="{9D8B030D-6E8A-4147-A177-3AD203B41FA5}">
                      <a16:colId xmlns:a16="http://schemas.microsoft.com/office/drawing/2014/main" val="20000"/>
                    </a:ext>
                  </a:extLst>
                </a:gridCol>
                <a:gridCol w="2135732">
                  <a:extLst>
                    <a:ext uri="{9D8B030D-6E8A-4147-A177-3AD203B41FA5}">
                      <a16:colId xmlns:a16="http://schemas.microsoft.com/office/drawing/2014/main" val="20001"/>
                    </a:ext>
                  </a:extLst>
                </a:gridCol>
              </a:tblGrid>
              <a:tr h="1035060">
                <a:tc>
                  <a:txBody>
                    <a:bodyPr/>
                    <a:lstStyle/>
                    <a:p>
                      <a:r>
                        <a:rPr lang="en-US" sz="2600" dirty="0">
                          <a:latin typeface="Century Schoolbook" panose="02040604050505020304" pitchFamily="18" charset="0"/>
                          <a:cs typeface="Times New Roman" panose="02020603050405020304" pitchFamily="18" charset="0"/>
                        </a:rPr>
                        <a:t>Region</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Percentage</a:t>
                      </a:r>
                    </a:p>
                  </a:txBody>
                  <a:tcPr marL="76735" marR="76735"/>
                </a:tc>
                <a:extLst>
                  <a:ext uri="{0D108BD9-81ED-4DB2-BD59-A6C34878D82A}">
                    <a16:rowId xmlns:a16="http://schemas.microsoft.com/office/drawing/2014/main" val="10000"/>
                  </a:ext>
                </a:extLst>
              </a:tr>
              <a:tr h="867849">
                <a:tc>
                  <a:txBody>
                    <a:bodyPr/>
                    <a:lstStyle/>
                    <a:p>
                      <a:r>
                        <a:rPr lang="en-US" sz="2600" dirty="0">
                          <a:latin typeface="Century Schoolbook" panose="02040604050505020304" pitchFamily="18" charset="0"/>
                          <a:cs typeface="Times New Roman" panose="02020603050405020304" pitchFamily="18" charset="0"/>
                        </a:rPr>
                        <a:t>United States</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55.9%</a:t>
                      </a:r>
                    </a:p>
                  </a:txBody>
                  <a:tcPr marL="76735" marR="76735"/>
                </a:tc>
                <a:extLst>
                  <a:ext uri="{0D108BD9-81ED-4DB2-BD59-A6C34878D82A}">
                    <a16:rowId xmlns:a16="http://schemas.microsoft.com/office/drawing/2014/main" val="10001"/>
                  </a:ext>
                </a:extLst>
              </a:tr>
              <a:tr h="571068">
                <a:tc>
                  <a:txBody>
                    <a:bodyPr/>
                    <a:lstStyle/>
                    <a:p>
                      <a:r>
                        <a:rPr lang="en-US" sz="2600" dirty="0">
                          <a:latin typeface="Century Schoolbook" panose="02040604050505020304" pitchFamily="18" charset="0"/>
                          <a:cs typeface="Times New Roman" panose="02020603050405020304" pitchFamily="18" charset="0"/>
                        </a:rPr>
                        <a:t>Africa</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32%</a:t>
                      </a:r>
                    </a:p>
                  </a:txBody>
                  <a:tcPr marL="76735" marR="76735"/>
                </a:tc>
                <a:extLst>
                  <a:ext uri="{0D108BD9-81ED-4DB2-BD59-A6C34878D82A}">
                    <a16:rowId xmlns:a16="http://schemas.microsoft.com/office/drawing/2014/main" val="10002"/>
                  </a:ext>
                </a:extLst>
              </a:tr>
              <a:tr h="867849">
                <a:tc>
                  <a:txBody>
                    <a:bodyPr/>
                    <a:lstStyle/>
                    <a:p>
                      <a:r>
                        <a:rPr lang="en-US" sz="2600" dirty="0">
                          <a:latin typeface="Century Schoolbook" panose="02040604050505020304" pitchFamily="18" charset="0"/>
                          <a:cs typeface="Times New Roman" panose="02020603050405020304" pitchFamily="18" charset="0"/>
                        </a:rPr>
                        <a:t>Philippines </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6%</a:t>
                      </a:r>
                    </a:p>
                  </a:txBody>
                  <a:tcPr marL="76735" marR="76735"/>
                </a:tc>
                <a:extLst>
                  <a:ext uri="{0D108BD9-81ED-4DB2-BD59-A6C34878D82A}">
                    <a16:rowId xmlns:a16="http://schemas.microsoft.com/office/drawing/2014/main" val="10003"/>
                  </a:ext>
                </a:extLst>
              </a:tr>
              <a:tr h="571068">
                <a:tc>
                  <a:txBody>
                    <a:bodyPr/>
                    <a:lstStyle/>
                    <a:p>
                      <a:r>
                        <a:rPr lang="en-US" sz="2600" dirty="0">
                          <a:latin typeface="Century Schoolbook" panose="02040604050505020304" pitchFamily="18" charset="0"/>
                          <a:cs typeface="Times New Roman" panose="02020603050405020304" pitchFamily="18" charset="0"/>
                        </a:rPr>
                        <a:t>Europe</a:t>
                      </a:r>
                    </a:p>
                  </a:txBody>
                  <a:tcPr marL="76735" marR="76735"/>
                </a:tc>
                <a:tc>
                  <a:txBody>
                    <a:bodyPr/>
                    <a:lstStyle/>
                    <a:p>
                      <a:r>
                        <a:rPr lang="en-US" sz="2600" dirty="0">
                          <a:latin typeface="Century Schoolbook" panose="02040604050505020304" pitchFamily="18" charset="0"/>
                          <a:cs typeface="Times New Roman" panose="02020603050405020304" pitchFamily="18" charset="0"/>
                        </a:rPr>
                        <a:t>4.6%</a:t>
                      </a:r>
                    </a:p>
                  </a:txBody>
                  <a:tcPr marL="76735" marR="76735"/>
                </a:tc>
                <a:extLst>
                  <a:ext uri="{0D108BD9-81ED-4DB2-BD59-A6C34878D82A}">
                    <a16:rowId xmlns:a16="http://schemas.microsoft.com/office/drawing/2014/main" val="10004"/>
                  </a:ext>
                </a:extLst>
              </a:tr>
              <a:tr h="1035060">
                <a:tc>
                  <a:txBody>
                    <a:bodyPr/>
                    <a:lstStyle/>
                    <a:p>
                      <a:r>
                        <a:rPr lang="en-US" sz="2600" dirty="0">
                          <a:latin typeface="Century Schoolbook" panose="02040604050505020304" pitchFamily="18" charset="0"/>
                          <a:cs typeface="Times New Roman" panose="02020603050405020304" pitchFamily="18" charset="0"/>
                        </a:rPr>
                        <a:t>”concordat</a:t>
                      </a:r>
                      <a:r>
                        <a:rPr lang="en-US" sz="2600" baseline="0" dirty="0">
                          <a:latin typeface="Century Schoolbook" panose="02040604050505020304" pitchFamily="18" charset="0"/>
                          <a:cs typeface="Times New Roman" panose="02020603050405020304" pitchFamily="18" charset="0"/>
                        </a:rPr>
                        <a:t> churches”</a:t>
                      </a:r>
                      <a:endParaRPr lang="en-US" sz="2600" dirty="0">
                        <a:latin typeface="Century Schoolbook" panose="02040604050505020304" pitchFamily="18" charset="0"/>
                        <a:cs typeface="Times New Roman" panose="02020603050405020304" pitchFamily="18" charset="0"/>
                      </a:endParaRPr>
                    </a:p>
                  </a:txBody>
                  <a:tcPr marL="76735" marR="76735"/>
                </a:tc>
                <a:tc>
                  <a:txBody>
                    <a:bodyPr/>
                    <a:lstStyle/>
                    <a:p>
                      <a:r>
                        <a:rPr lang="en-US" sz="2600" dirty="0">
                          <a:latin typeface="Century Schoolbook" panose="02040604050505020304" pitchFamily="18" charset="0"/>
                          <a:cs typeface="Times New Roman" panose="02020603050405020304" pitchFamily="18" charset="0"/>
                        </a:rPr>
                        <a:t>1.5%</a:t>
                      </a:r>
                    </a:p>
                  </a:txBody>
                  <a:tcPr marL="76735" marR="7673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099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5" y="487400"/>
            <a:ext cx="8686799" cy="879806"/>
          </a:xfrm>
        </p:spPr>
        <p:txBody>
          <a:bodyPr/>
          <a:lstStyle/>
          <a:p>
            <a:pPr algn="ctr"/>
            <a:r>
              <a:rPr lang="en-US" dirty="0"/>
              <a:t>2008 General Conference</a:t>
            </a:r>
          </a:p>
        </p:txBody>
      </p:sp>
      <p:graphicFrame>
        <p:nvGraphicFramePr>
          <p:cNvPr id="8" name="Content Placeholder 7"/>
          <p:cNvGraphicFramePr>
            <a:graphicFrameLocks noGrp="1"/>
          </p:cNvGraphicFramePr>
          <p:nvPr>
            <p:ph idx="1"/>
          </p:nvPr>
        </p:nvGraphicFramePr>
        <p:xfrm>
          <a:off x="2384383" y="3120186"/>
          <a:ext cx="4052276" cy="933739"/>
        </p:xfrm>
        <a:graphic>
          <a:graphicData uri="http://schemas.openxmlformats.org/drawingml/2006/table">
            <a:tbl>
              <a:tblPr firstRow="1" bandRow="1">
                <a:tableStyleId>{5C22544A-7EE6-4342-B048-85BDC9FD1C3A}</a:tableStyleId>
              </a:tblPr>
              <a:tblGrid>
                <a:gridCol w="1679236">
                  <a:extLst>
                    <a:ext uri="{9D8B030D-6E8A-4147-A177-3AD203B41FA5}">
                      <a16:colId xmlns:a16="http://schemas.microsoft.com/office/drawing/2014/main" val="20000"/>
                    </a:ext>
                  </a:extLst>
                </a:gridCol>
                <a:gridCol w="2373040">
                  <a:extLst>
                    <a:ext uri="{9D8B030D-6E8A-4147-A177-3AD203B41FA5}">
                      <a16:colId xmlns:a16="http://schemas.microsoft.com/office/drawing/2014/main" val="20001"/>
                    </a:ext>
                  </a:extLst>
                </a:gridCol>
              </a:tblGrid>
              <a:tr h="0">
                <a:tc>
                  <a:txBody>
                    <a:bodyPr/>
                    <a:lstStyle/>
                    <a:p>
                      <a:pPr algn="ctr"/>
                      <a:r>
                        <a:rPr lang="en-US" sz="2400" dirty="0"/>
                        <a:t>In favor </a:t>
                      </a:r>
                    </a:p>
                  </a:txBody>
                  <a:tcPr/>
                </a:tc>
                <a:tc>
                  <a:txBody>
                    <a:bodyPr/>
                    <a:lstStyle/>
                    <a:p>
                      <a:pPr algn="ctr"/>
                      <a:r>
                        <a:rPr lang="en-US" sz="2400" dirty="0"/>
                        <a:t>Against</a:t>
                      </a:r>
                    </a:p>
                  </a:txBody>
                  <a:tcPr/>
                </a:tc>
                <a:extLst>
                  <a:ext uri="{0D108BD9-81ED-4DB2-BD59-A6C34878D82A}">
                    <a16:rowId xmlns:a16="http://schemas.microsoft.com/office/drawing/2014/main" val="10000"/>
                  </a:ext>
                </a:extLst>
              </a:tr>
              <a:tr h="476539">
                <a:tc>
                  <a:txBody>
                    <a:bodyPr/>
                    <a:lstStyle/>
                    <a:p>
                      <a:pPr algn="ctr"/>
                      <a:r>
                        <a:rPr lang="en-US" sz="2400" dirty="0"/>
                        <a:t>416</a:t>
                      </a:r>
                    </a:p>
                  </a:txBody>
                  <a:tcPr/>
                </a:tc>
                <a:tc>
                  <a:txBody>
                    <a:bodyPr/>
                    <a:lstStyle/>
                    <a:p>
                      <a:pPr algn="ctr"/>
                      <a:r>
                        <a:rPr lang="en-US" sz="2400" dirty="0"/>
                        <a:t>516</a:t>
                      </a:r>
                    </a:p>
                  </a:txBody>
                  <a:tcPr/>
                </a:tc>
                <a:extLst>
                  <a:ext uri="{0D108BD9-81ED-4DB2-BD59-A6C34878D82A}">
                    <a16:rowId xmlns:a16="http://schemas.microsoft.com/office/drawing/2014/main" val="10001"/>
                  </a:ext>
                </a:extLst>
              </a:tr>
            </a:tbl>
          </a:graphicData>
        </a:graphic>
      </p:graphicFrame>
      <p:sp>
        <p:nvSpPr>
          <p:cNvPr id="6" name="Content Placeholder 2"/>
          <p:cNvSpPr txBox="1">
            <a:spLocks/>
          </p:cNvSpPr>
          <p:nvPr/>
        </p:nvSpPr>
        <p:spPr>
          <a:xfrm>
            <a:off x="870857" y="1367206"/>
            <a:ext cx="7761696" cy="15557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457200" indent="-45720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1pPr>
            <a:lvl2pPr marL="914400" indent="-45720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2pPr>
            <a:lvl3pPr marL="1263650" indent="-34925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3pPr>
            <a:lvl4pPr marL="1600200" indent="-33655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4pPr>
            <a:lvl5pPr marL="1946275" indent="-346075"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spcBef>
                <a:spcPts val="0"/>
              </a:spcBef>
              <a:spcAft>
                <a:spcPts val="0"/>
              </a:spcAft>
              <a:buSzTx/>
              <a:buNone/>
            </a:pPr>
            <a:r>
              <a:rPr lang="en-US" dirty="0">
                <a:solidFill>
                  <a:schemeClr val="tx1"/>
                </a:solidFill>
                <a:latin typeface="Palatino Linotype" panose="02040502050505030304" pitchFamily="18" charset="0"/>
              </a:rPr>
              <a:t>Replace incompatibility clause with “Faithful, thoughtful people who have grappled with the issue deeply disagree with one another; yet all seek a faithful witness”</a:t>
            </a:r>
          </a:p>
        </p:txBody>
      </p:sp>
      <p:sp>
        <p:nvSpPr>
          <p:cNvPr id="5" name="Content Placeholder 2"/>
          <p:cNvSpPr txBox="1">
            <a:spLocks/>
          </p:cNvSpPr>
          <p:nvPr/>
        </p:nvSpPr>
        <p:spPr>
          <a:xfrm>
            <a:off x="870857" y="4659086"/>
            <a:ext cx="7761696" cy="61216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457200" indent="-45720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1pPr>
            <a:lvl2pPr marL="914400" indent="-45720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2pPr>
            <a:lvl3pPr marL="1263650" indent="-34925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3pPr>
            <a:lvl4pPr marL="1600200" indent="-33655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4pPr>
            <a:lvl5pPr marL="1946275" indent="-346075"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spcBef>
                <a:spcPts val="0"/>
              </a:spcBef>
              <a:spcAft>
                <a:spcPts val="0"/>
              </a:spcAft>
              <a:buSzTx/>
              <a:buNone/>
            </a:pPr>
            <a:r>
              <a:rPr lang="en-US" dirty="0">
                <a:solidFill>
                  <a:schemeClr val="tx1"/>
                </a:solidFill>
                <a:latin typeface="Palatino Linotype" panose="02040502050505030304" pitchFamily="18" charset="0"/>
              </a:rPr>
              <a:t>Maintain incompatibility clause.</a:t>
            </a:r>
          </a:p>
        </p:txBody>
      </p:sp>
      <p:graphicFrame>
        <p:nvGraphicFramePr>
          <p:cNvPr id="3" name="Table 2"/>
          <p:cNvGraphicFramePr>
            <a:graphicFrameLocks noGrp="1"/>
          </p:cNvGraphicFramePr>
          <p:nvPr/>
        </p:nvGraphicFramePr>
        <p:xfrm>
          <a:off x="2384383" y="5468471"/>
          <a:ext cx="4052276" cy="933739"/>
        </p:xfrm>
        <a:graphic>
          <a:graphicData uri="http://schemas.openxmlformats.org/drawingml/2006/table">
            <a:tbl>
              <a:tblPr firstRow="1" bandRow="1">
                <a:tableStyleId>{5C22544A-7EE6-4342-B048-85BDC9FD1C3A}</a:tableStyleId>
              </a:tblPr>
              <a:tblGrid>
                <a:gridCol w="1679236">
                  <a:extLst>
                    <a:ext uri="{9D8B030D-6E8A-4147-A177-3AD203B41FA5}">
                      <a16:colId xmlns:a16="http://schemas.microsoft.com/office/drawing/2014/main" val="20000"/>
                    </a:ext>
                  </a:extLst>
                </a:gridCol>
                <a:gridCol w="2373040">
                  <a:extLst>
                    <a:ext uri="{9D8B030D-6E8A-4147-A177-3AD203B41FA5}">
                      <a16:colId xmlns:a16="http://schemas.microsoft.com/office/drawing/2014/main" val="20001"/>
                    </a:ext>
                  </a:extLst>
                </a:gridCol>
              </a:tblGrid>
              <a:tr h="444407">
                <a:tc>
                  <a:txBody>
                    <a:bodyPr/>
                    <a:lstStyle/>
                    <a:p>
                      <a:pPr algn="ctr"/>
                      <a:r>
                        <a:rPr lang="en-US" sz="2400" dirty="0"/>
                        <a:t>In favor </a:t>
                      </a:r>
                    </a:p>
                  </a:txBody>
                  <a:tcPr/>
                </a:tc>
                <a:tc>
                  <a:txBody>
                    <a:bodyPr/>
                    <a:lstStyle/>
                    <a:p>
                      <a:pPr algn="ctr"/>
                      <a:r>
                        <a:rPr lang="en-US" sz="2400" dirty="0"/>
                        <a:t>Against</a:t>
                      </a:r>
                    </a:p>
                  </a:txBody>
                  <a:tcPr/>
                </a:tc>
                <a:extLst>
                  <a:ext uri="{0D108BD9-81ED-4DB2-BD59-A6C34878D82A}">
                    <a16:rowId xmlns:a16="http://schemas.microsoft.com/office/drawing/2014/main" val="10000"/>
                  </a:ext>
                </a:extLst>
              </a:tr>
              <a:tr h="476539">
                <a:tc>
                  <a:txBody>
                    <a:bodyPr/>
                    <a:lstStyle/>
                    <a:p>
                      <a:pPr algn="ctr"/>
                      <a:r>
                        <a:rPr lang="en-US" sz="2400" dirty="0"/>
                        <a:t>501</a:t>
                      </a:r>
                    </a:p>
                  </a:txBody>
                  <a:tcPr/>
                </a:tc>
                <a:tc>
                  <a:txBody>
                    <a:bodyPr/>
                    <a:lstStyle/>
                    <a:p>
                      <a:pPr algn="ctr"/>
                      <a:r>
                        <a:rPr lang="en-US" sz="2400" dirty="0"/>
                        <a:t>417</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501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7" y="117657"/>
            <a:ext cx="8686799" cy="879806"/>
          </a:xfrm>
        </p:spPr>
        <p:txBody>
          <a:bodyPr>
            <a:normAutofit/>
          </a:bodyPr>
          <a:lstStyle/>
          <a:p>
            <a:r>
              <a:rPr lang="en-US" sz="3200" dirty="0">
                <a:solidFill>
                  <a:schemeClr val="tx1"/>
                </a:solidFill>
              </a:rPr>
              <a:t>Defeated 2012 Proposal</a:t>
            </a:r>
          </a:p>
        </p:txBody>
      </p:sp>
      <p:graphicFrame>
        <p:nvGraphicFramePr>
          <p:cNvPr id="8" name="Content Placeholder 7"/>
          <p:cNvGraphicFramePr>
            <a:graphicFrameLocks noGrp="1"/>
          </p:cNvGraphicFramePr>
          <p:nvPr>
            <p:ph idx="1"/>
          </p:nvPr>
        </p:nvGraphicFramePr>
        <p:xfrm>
          <a:off x="2468682" y="2737795"/>
          <a:ext cx="3806612" cy="914400"/>
        </p:xfrm>
        <a:graphic>
          <a:graphicData uri="http://schemas.openxmlformats.org/drawingml/2006/table">
            <a:tbl>
              <a:tblPr firstRow="1" bandRow="1">
                <a:tableStyleId>{5C22544A-7EE6-4342-B048-85BDC9FD1C3A}</a:tableStyleId>
              </a:tblPr>
              <a:tblGrid>
                <a:gridCol w="1516773">
                  <a:extLst>
                    <a:ext uri="{9D8B030D-6E8A-4147-A177-3AD203B41FA5}">
                      <a16:colId xmlns:a16="http://schemas.microsoft.com/office/drawing/2014/main" val="20000"/>
                    </a:ext>
                  </a:extLst>
                </a:gridCol>
                <a:gridCol w="2289839">
                  <a:extLst>
                    <a:ext uri="{9D8B030D-6E8A-4147-A177-3AD203B41FA5}">
                      <a16:colId xmlns:a16="http://schemas.microsoft.com/office/drawing/2014/main" val="20001"/>
                    </a:ext>
                  </a:extLst>
                </a:gridCol>
              </a:tblGrid>
              <a:tr h="382437">
                <a:tc>
                  <a:txBody>
                    <a:bodyPr/>
                    <a:lstStyle/>
                    <a:p>
                      <a:pPr algn="ctr"/>
                      <a:r>
                        <a:rPr lang="en-US" sz="2400" dirty="0"/>
                        <a:t>In favor </a:t>
                      </a:r>
                    </a:p>
                  </a:txBody>
                  <a:tcPr/>
                </a:tc>
                <a:tc>
                  <a:txBody>
                    <a:bodyPr/>
                    <a:lstStyle/>
                    <a:p>
                      <a:pPr algn="ctr"/>
                      <a:r>
                        <a:rPr lang="en-US" sz="2400" dirty="0"/>
                        <a:t>Against</a:t>
                      </a:r>
                    </a:p>
                  </a:txBody>
                  <a:tcPr/>
                </a:tc>
                <a:extLst>
                  <a:ext uri="{0D108BD9-81ED-4DB2-BD59-A6C34878D82A}">
                    <a16:rowId xmlns:a16="http://schemas.microsoft.com/office/drawing/2014/main" val="10000"/>
                  </a:ext>
                </a:extLst>
              </a:tr>
              <a:tr h="417145">
                <a:tc>
                  <a:txBody>
                    <a:bodyPr/>
                    <a:lstStyle/>
                    <a:p>
                      <a:pPr algn="ctr"/>
                      <a:r>
                        <a:rPr lang="en-US" sz="2400" dirty="0"/>
                        <a:t>46%</a:t>
                      </a:r>
                    </a:p>
                  </a:txBody>
                  <a:tcPr/>
                </a:tc>
                <a:tc>
                  <a:txBody>
                    <a:bodyPr/>
                    <a:lstStyle/>
                    <a:p>
                      <a:pPr algn="ctr"/>
                      <a:r>
                        <a:rPr lang="en-US" sz="2400" dirty="0"/>
                        <a:t>54%</a:t>
                      </a:r>
                    </a:p>
                  </a:txBody>
                  <a:tcPr/>
                </a:tc>
                <a:extLst>
                  <a:ext uri="{0D108BD9-81ED-4DB2-BD59-A6C34878D82A}">
                    <a16:rowId xmlns:a16="http://schemas.microsoft.com/office/drawing/2014/main" val="10001"/>
                  </a:ext>
                </a:extLst>
              </a:tr>
            </a:tbl>
          </a:graphicData>
        </a:graphic>
      </p:graphicFrame>
      <p:sp>
        <p:nvSpPr>
          <p:cNvPr id="6" name="Content Placeholder 2"/>
          <p:cNvSpPr txBox="1">
            <a:spLocks/>
          </p:cNvSpPr>
          <p:nvPr/>
        </p:nvSpPr>
        <p:spPr>
          <a:xfrm>
            <a:off x="565265" y="1133985"/>
            <a:ext cx="8323011" cy="152490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457200" indent="-45720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1pPr>
            <a:lvl2pPr marL="914400" indent="-45720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2pPr>
            <a:lvl3pPr marL="1263650" indent="-34925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3pPr>
            <a:lvl4pPr marL="1600200" indent="-33655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4pPr>
            <a:lvl5pPr marL="1946275" indent="-346075"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None/>
            </a:pPr>
            <a:r>
              <a:rPr lang="en-US" sz="2400" dirty="0">
                <a:solidFill>
                  <a:schemeClr val="tx1"/>
                </a:solidFill>
                <a:latin typeface="Century Schoolbook" panose="02040604050505020304" pitchFamily="18" charset="0"/>
              </a:rPr>
              <a:t>To change language of Social Principles to include that church members differ about "whether homosexual practices (are) contrary to the will of God."</a:t>
            </a:r>
          </a:p>
        </p:txBody>
      </p:sp>
      <p:sp>
        <p:nvSpPr>
          <p:cNvPr id="5" name="Content Placeholder 2"/>
          <p:cNvSpPr txBox="1">
            <a:spLocks/>
          </p:cNvSpPr>
          <p:nvPr/>
        </p:nvSpPr>
        <p:spPr>
          <a:xfrm>
            <a:off x="201477" y="4020519"/>
            <a:ext cx="8809519" cy="15557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457200" indent="-45720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1pPr>
            <a:lvl2pPr marL="914400" indent="-45720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2pPr>
            <a:lvl3pPr marL="1263650" indent="-349250"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3pPr>
            <a:lvl4pPr marL="1600200" indent="-336550" algn="l" defTabSz="914400" rtl="0" eaLnBrk="1" latinLnBrk="0" hangingPunct="1">
              <a:spcBef>
                <a:spcPts val="600"/>
              </a:spcBef>
              <a:spcAft>
                <a:spcPts val="2400"/>
              </a:spcAft>
              <a:buClr>
                <a:schemeClr val="bg1">
                  <a:lumMod val="65000"/>
                </a:schemeClr>
              </a:buClr>
              <a:buSzPct val="90000"/>
              <a:buFont typeface="Courier New"/>
              <a:buChar char="o"/>
              <a:defRPr sz="2800" kern="1200">
                <a:solidFill>
                  <a:schemeClr val="tx1">
                    <a:lumMod val="75000"/>
                    <a:lumOff val="25000"/>
                  </a:schemeClr>
                </a:solidFill>
                <a:latin typeface="+mn-lt"/>
                <a:ea typeface="+mn-ea"/>
                <a:cs typeface="Palatino Linotype"/>
              </a:defRPr>
            </a:lvl4pPr>
            <a:lvl5pPr marL="1946275" indent="-346075" algn="l" defTabSz="914400" rtl="0" eaLnBrk="1" latinLnBrk="0" hangingPunct="1">
              <a:spcBef>
                <a:spcPts val="600"/>
              </a:spcBef>
              <a:spcAft>
                <a:spcPts val="2400"/>
              </a:spcAft>
              <a:buSzPct val="90000"/>
              <a:buFont typeface="Courier New"/>
              <a:buChar char="o"/>
              <a:defRPr sz="2800" kern="1200">
                <a:solidFill>
                  <a:schemeClr val="tx1">
                    <a:lumMod val="75000"/>
                    <a:lumOff val="25000"/>
                  </a:schemeClr>
                </a:solidFill>
                <a:latin typeface="+mn-lt"/>
                <a:ea typeface="+mn-ea"/>
                <a:cs typeface="Palatino Linotype"/>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None/>
            </a:pPr>
            <a:r>
              <a:rPr lang="en-US" sz="2400" dirty="0">
                <a:solidFill>
                  <a:schemeClr val="tx1"/>
                </a:solidFill>
                <a:latin typeface="Century Schoolbook" panose="02040604050505020304" pitchFamily="18" charset="0"/>
              </a:rPr>
              <a:t>Resolution that acknowledged a "limited understanding" of human sexuality and called on the church to "refrain from judgment regarding homosexual persons and practices until the Spirit leads us to new insight."</a:t>
            </a:r>
          </a:p>
        </p:txBody>
      </p:sp>
      <p:graphicFrame>
        <p:nvGraphicFramePr>
          <p:cNvPr id="4" name="Table 3"/>
          <p:cNvGraphicFramePr>
            <a:graphicFrameLocks noGrp="1"/>
          </p:cNvGraphicFramePr>
          <p:nvPr/>
        </p:nvGraphicFramePr>
        <p:xfrm>
          <a:off x="2562283" y="5681950"/>
          <a:ext cx="4087906" cy="959096"/>
        </p:xfrm>
        <a:graphic>
          <a:graphicData uri="http://schemas.openxmlformats.org/drawingml/2006/table">
            <a:tbl>
              <a:tblPr firstRow="1" bandRow="1">
                <a:tableStyleId>{5C22544A-7EE6-4342-B048-85BDC9FD1C3A}</a:tableStyleId>
              </a:tblPr>
              <a:tblGrid>
                <a:gridCol w="1739153">
                  <a:extLst>
                    <a:ext uri="{9D8B030D-6E8A-4147-A177-3AD203B41FA5}">
                      <a16:colId xmlns:a16="http://schemas.microsoft.com/office/drawing/2014/main" val="20000"/>
                    </a:ext>
                  </a:extLst>
                </a:gridCol>
                <a:gridCol w="2348753">
                  <a:extLst>
                    <a:ext uri="{9D8B030D-6E8A-4147-A177-3AD203B41FA5}">
                      <a16:colId xmlns:a16="http://schemas.microsoft.com/office/drawing/2014/main" val="20001"/>
                    </a:ext>
                  </a:extLst>
                </a:gridCol>
              </a:tblGrid>
              <a:tr h="0">
                <a:tc>
                  <a:txBody>
                    <a:bodyPr/>
                    <a:lstStyle/>
                    <a:p>
                      <a:pPr algn="ctr"/>
                      <a:r>
                        <a:rPr lang="en-US" sz="2400" dirty="0"/>
                        <a:t>In favor </a:t>
                      </a:r>
                    </a:p>
                  </a:txBody>
                  <a:tcPr/>
                </a:tc>
                <a:tc>
                  <a:txBody>
                    <a:bodyPr/>
                    <a:lstStyle/>
                    <a:p>
                      <a:pPr algn="ctr"/>
                      <a:r>
                        <a:rPr lang="en-US" sz="2400" dirty="0"/>
                        <a:t>Against</a:t>
                      </a:r>
                    </a:p>
                  </a:txBody>
                  <a:tcPr/>
                </a:tc>
                <a:extLst>
                  <a:ext uri="{0D108BD9-81ED-4DB2-BD59-A6C34878D82A}">
                    <a16:rowId xmlns:a16="http://schemas.microsoft.com/office/drawing/2014/main" val="10000"/>
                  </a:ext>
                </a:extLst>
              </a:tr>
              <a:tr h="501896">
                <a:tc>
                  <a:txBody>
                    <a:bodyPr/>
                    <a:lstStyle/>
                    <a:p>
                      <a:pPr algn="ctr"/>
                      <a:r>
                        <a:rPr lang="en-US" sz="2400" dirty="0"/>
                        <a:t>39%</a:t>
                      </a:r>
                    </a:p>
                  </a:txBody>
                  <a:tcPr/>
                </a:tc>
                <a:tc>
                  <a:txBody>
                    <a:bodyPr/>
                    <a:lstStyle/>
                    <a:p>
                      <a:pPr algn="ctr"/>
                      <a:r>
                        <a:rPr lang="en-US" sz="2400" dirty="0"/>
                        <a:t>61%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985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8103"/>
            <a:ext cx="9143999" cy="731361"/>
          </a:xfrm>
        </p:spPr>
        <p:txBody>
          <a:bodyPr>
            <a:normAutofit/>
          </a:bodyPr>
          <a:lstStyle/>
          <a:p>
            <a:r>
              <a:rPr lang="en-US" dirty="0"/>
              <a:t>Did these votes settle the issue?</a:t>
            </a:r>
          </a:p>
        </p:txBody>
      </p:sp>
      <p:sp>
        <p:nvSpPr>
          <p:cNvPr id="3" name="Content Placeholder 2"/>
          <p:cNvSpPr>
            <a:spLocks noGrp="1"/>
          </p:cNvSpPr>
          <p:nvPr>
            <p:ph idx="1"/>
          </p:nvPr>
        </p:nvSpPr>
        <p:spPr>
          <a:xfrm>
            <a:off x="2022527" y="1003610"/>
            <a:ext cx="7121471" cy="5854390"/>
          </a:xfrm>
        </p:spPr>
        <p:txBody>
          <a:bodyPr>
            <a:normAutofit/>
          </a:bodyPr>
          <a:lstStyle/>
          <a:p>
            <a:r>
              <a:rPr lang="en-US" dirty="0">
                <a:latin typeface="Palatino Linotype" panose="02040502050505030304" pitchFamily="18" charset="0"/>
              </a:rPr>
              <a:t>Pastors (including </a:t>
            </a:r>
            <a:r>
              <a:rPr lang="en-US" b="1" dirty="0">
                <a:latin typeface="Palatino Linotype" panose="02040502050505030304" pitchFamily="18" charset="0"/>
              </a:rPr>
              <a:t>Jimmy Creech </a:t>
            </a:r>
            <a:r>
              <a:rPr lang="en-US" dirty="0">
                <a:latin typeface="Palatino Linotype" panose="02040502050505030304" pitchFamily="18" charset="0"/>
              </a:rPr>
              <a:t>in 1997) performed same-sex weddings. </a:t>
            </a:r>
          </a:p>
          <a:p>
            <a:r>
              <a:rPr lang="en-US" dirty="0">
                <a:latin typeface="Palatino Linotype" panose="02040502050505030304" pitchFamily="18" charset="0"/>
              </a:rPr>
              <a:t>Some annual conferences ordained, licensed, or commissioned gay clergy.</a:t>
            </a:r>
          </a:p>
          <a:p>
            <a:r>
              <a:rPr lang="en-US" b="1" dirty="0">
                <a:latin typeface="Palatino Linotype" panose="02040502050505030304" pitchFamily="18" charset="0"/>
              </a:rPr>
              <a:t>Bishop Karen </a:t>
            </a:r>
            <a:r>
              <a:rPr lang="en-US" b="1" dirty="0" err="1">
                <a:latin typeface="Palatino Linotype" panose="02040502050505030304" pitchFamily="18" charset="0"/>
              </a:rPr>
              <a:t>Oliveto</a:t>
            </a:r>
            <a:r>
              <a:rPr lang="en-US" b="1" dirty="0">
                <a:latin typeface="Palatino Linotype" panose="02040502050505030304" pitchFamily="18" charset="0"/>
              </a:rPr>
              <a:t> </a:t>
            </a:r>
            <a:r>
              <a:rPr lang="en-US" dirty="0">
                <a:latin typeface="Palatino Linotype" panose="02040502050505030304" pitchFamily="18" charset="0"/>
              </a:rPr>
              <a:t>was elected to the episcopacy by the Western Jurisdiction in 2016.</a:t>
            </a:r>
          </a:p>
        </p:txBody>
      </p:sp>
      <p:pic>
        <p:nvPicPr>
          <p:cNvPr id="5" name="Picture 4">
            <a:extLst>
              <a:ext uri="{FF2B5EF4-FFF2-40B4-BE49-F238E27FC236}">
                <a16:creationId xmlns:a16="http://schemas.microsoft.com/office/drawing/2014/main" id="{CA4ED32F-3E14-DA46-A0B9-1491ED154E0F}"/>
              </a:ext>
            </a:extLst>
          </p:cNvPr>
          <p:cNvPicPr>
            <a:picLocks noChangeAspect="1"/>
          </p:cNvPicPr>
          <p:nvPr/>
        </p:nvPicPr>
        <p:blipFill rotWithShape="1">
          <a:blip r:embed="rId3">
            <a:extLst>
              <a:ext uri="{28A0092B-C50C-407E-A947-70E740481C1C}">
                <a14:useLocalDpi xmlns:a14="http://schemas.microsoft.com/office/drawing/2010/main" val="0"/>
              </a:ext>
            </a:extLst>
          </a:blip>
          <a:srcRect t="6762" r="1388" b="2149"/>
          <a:stretch/>
        </p:blipFill>
        <p:spPr>
          <a:xfrm>
            <a:off x="138521" y="3930805"/>
            <a:ext cx="1884379" cy="2651760"/>
          </a:xfrm>
          <a:prstGeom prst="rect">
            <a:avLst/>
          </a:prstGeom>
        </p:spPr>
      </p:pic>
      <p:pic>
        <p:nvPicPr>
          <p:cNvPr id="7" name="Picture 6">
            <a:extLst>
              <a:ext uri="{FF2B5EF4-FFF2-40B4-BE49-F238E27FC236}">
                <a16:creationId xmlns:a16="http://schemas.microsoft.com/office/drawing/2014/main" id="{B44FE16C-9E89-9147-A2B9-998DB501DFFD}"/>
              </a:ext>
            </a:extLst>
          </p:cNvPr>
          <p:cNvPicPr>
            <a:picLocks noChangeAspect="1"/>
          </p:cNvPicPr>
          <p:nvPr/>
        </p:nvPicPr>
        <p:blipFill>
          <a:blip r:embed="rId4"/>
          <a:stretch>
            <a:fillRect/>
          </a:stretch>
        </p:blipFill>
        <p:spPr>
          <a:xfrm>
            <a:off x="178304" y="1059254"/>
            <a:ext cx="1844224" cy="2834640"/>
          </a:xfrm>
          <a:prstGeom prst="rect">
            <a:avLst/>
          </a:prstGeom>
        </p:spPr>
      </p:pic>
    </p:spTree>
    <p:extLst>
      <p:ext uri="{BB962C8B-B14F-4D97-AF65-F5344CB8AC3E}">
        <p14:creationId xmlns:p14="http://schemas.microsoft.com/office/powerpoint/2010/main" val="26473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109" y="292607"/>
            <a:ext cx="8318090" cy="1792223"/>
          </a:xfrm>
        </p:spPr>
        <p:txBody>
          <a:bodyPr>
            <a:normAutofit/>
          </a:bodyPr>
          <a:lstStyle/>
          <a:p>
            <a:r>
              <a:rPr lang="en-US" sz="3600" b="1" cap="none" dirty="0">
                <a:solidFill>
                  <a:schemeClr val="bg1"/>
                </a:solidFill>
                <a:cs typeface="Times New Roman" panose="02020603050405020304" pitchFamily="18" charset="0"/>
              </a:rPr>
              <a:t>The United Methodist Church</a:t>
            </a:r>
          </a:p>
        </p:txBody>
      </p:sp>
      <p:sp>
        <p:nvSpPr>
          <p:cNvPr id="3" name="Content Placeholder 2"/>
          <p:cNvSpPr>
            <a:spLocks noGrp="1"/>
          </p:cNvSpPr>
          <p:nvPr>
            <p:ph idx="1"/>
          </p:nvPr>
        </p:nvSpPr>
        <p:spPr>
          <a:xfrm>
            <a:off x="648109" y="4592055"/>
            <a:ext cx="7994446" cy="1779247"/>
          </a:xfrm>
          <a:ln>
            <a:headEnd type="none" w="med" len="med"/>
            <a:tailEnd type="none" w="med" len="med"/>
          </a:ln>
        </p:spPr>
        <p:style>
          <a:lnRef idx="1">
            <a:schemeClr val="dk1"/>
          </a:lnRef>
          <a:fillRef idx="3">
            <a:schemeClr val="dk1"/>
          </a:fillRef>
          <a:effectRef idx="2">
            <a:schemeClr val="dk1"/>
          </a:effectRef>
          <a:fontRef idx="minor">
            <a:schemeClr val="lt1"/>
          </a:fontRef>
        </p:style>
        <p:txBody>
          <a:bodyPr>
            <a:normAutofit/>
          </a:bodyPr>
          <a:lstStyle/>
          <a:p>
            <a:pPr marL="0" indent="0">
              <a:lnSpc>
                <a:spcPct val="100000"/>
              </a:lnSpc>
              <a:spcAft>
                <a:spcPts val="800"/>
              </a:spcAft>
              <a:buNone/>
              <a:tabLst>
                <a:tab pos="457200" algn="l"/>
              </a:tabLst>
            </a:pPr>
            <a:r>
              <a:rPr lang="en-US" dirty="0">
                <a:solidFill>
                  <a:schemeClr val="bg1"/>
                </a:solidFill>
                <a:cs typeface="Times New Roman" panose="02020603050405020304" pitchFamily="18" charset="0"/>
              </a:rPr>
              <a:t>Formed on April 23, 1968 as a merger of the Evangelical United Brethren and Methodist denominations. </a:t>
            </a:r>
          </a:p>
        </p:txBody>
      </p:sp>
    </p:spTree>
    <p:extLst>
      <p:ext uri="{BB962C8B-B14F-4D97-AF65-F5344CB8AC3E}">
        <p14:creationId xmlns:p14="http://schemas.microsoft.com/office/powerpoint/2010/main" val="36484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5644-B096-9B41-9C65-200C9D1D042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41C3AE9-3F85-F247-B011-35C783E90AF7}"/>
              </a:ext>
            </a:extLst>
          </p:cNvPr>
          <p:cNvGraphicFramePr>
            <a:graphicFrameLocks noGrp="1"/>
          </p:cNvGraphicFramePr>
          <p:nvPr>
            <p:ph idx="1"/>
            <p:extLst>
              <p:ext uri="{D42A27DB-BD31-4B8C-83A1-F6EECF244321}">
                <p14:modId xmlns:p14="http://schemas.microsoft.com/office/powerpoint/2010/main" val="581683873"/>
              </p:ext>
            </p:extLst>
          </p:nvPr>
        </p:nvGraphicFramePr>
        <p:xfrm>
          <a:off x="182880" y="15240"/>
          <a:ext cx="8817684" cy="6876171"/>
        </p:xfrm>
        <a:graphic>
          <a:graphicData uri="http://schemas.openxmlformats.org/drawingml/2006/table">
            <a:tbl>
              <a:tblPr firstRow="1" bandRow="1">
                <a:tableStyleId>{5C22544A-7EE6-4342-B048-85BDC9FD1C3A}</a:tableStyleId>
              </a:tblPr>
              <a:tblGrid>
                <a:gridCol w="4408842">
                  <a:extLst>
                    <a:ext uri="{9D8B030D-6E8A-4147-A177-3AD203B41FA5}">
                      <a16:colId xmlns:a16="http://schemas.microsoft.com/office/drawing/2014/main" val="2284299155"/>
                    </a:ext>
                  </a:extLst>
                </a:gridCol>
                <a:gridCol w="4408842">
                  <a:extLst>
                    <a:ext uri="{9D8B030D-6E8A-4147-A177-3AD203B41FA5}">
                      <a16:colId xmlns:a16="http://schemas.microsoft.com/office/drawing/2014/main" val="3820293526"/>
                    </a:ext>
                  </a:extLst>
                </a:gridCol>
              </a:tblGrid>
              <a:tr h="789549">
                <a:tc>
                  <a:txBody>
                    <a:bodyPr/>
                    <a:lstStyle/>
                    <a:p>
                      <a:pPr algn="ctr"/>
                      <a:r>
                        <a:rPr lang="en-US" sz="2400" dirty="0">
                          <a:latin typeface="Century Schoolbook" panose="02040604050505020304" pitchFamily="18" charset="0"/>
                        </a:rPr>
                        <a:t>Criticisms from Traditionalists</a:t>
                      </a:r>
                    </a:p>
                  </a:txBody>
                  <a:tcPr/>
                </a:tc>
                <a:tc>
                  <a:txBody>
                    <a:bodyPr/>
                    <a:lstStyle/>
                    <a:p>
                      <a:pPr algn="ctr"/>
                      <a:r>
                        <a:rPr lang="en-US" sz="2400" dirty="0">
                          <a:latin typeface="Century Schoolbook" panose="02040604050505020304" pitchFamily="18" charset="0"/>
                        </a:rPr>
                        <a:t>Criticisms from Progressives</a:t>
                      </a:r>
                    </a:p>
                  </a:txBody>
                  <a:tcPr/>
                </a:tc>
                <a:extLst>
                  <a:ext uri="{0D108BD9-81ED-4DB2-BD59-A6C34878D82A}">
                    <a16:rowId xmlns:a16="http://schemas.microsoft.com/office/drawing/2014/main" val="4071735305"/>
                  </a:ext>
                </a:extLst>
              </a:tr>
              <a:tr h="6053211">
                <a:tc>
                  <a:txBody>
                    <a:bodyPr/>
                    <a:lstStyle/>
                    <a:p>
                      <a:pPr marL="285750" indent="-285750">
                        <a:buFont typeface="Arial" panose="020B0604020202020204" pitchFamily="34" charset="0"/>
                        <a:buChar char="•"/>
                      </a:pPr>
                      <a:r>
                        <a:rPr lang="en-US" sz="2400" dirty="0">
                          <a:latin typeface="Century Schoolbook" panose="02040604050505020304" pitchFamily="18" charset="0"/>
                        </a:rPr>
                        <a:t>Bishops have not enforced rules about homosexuality consistently.</a:t>
                      </a:r>
                      <a:br>
                        <a:rPr lang="en-US" sz="2400" dirty="0">
                          <a:latin typeface="Century Schoolbook" panose="02040604050505020304" pitchFamily="18" charset="0"/>
                        </a:rPr>
                      </a:br>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Progressive actions (deliberately breaking rules in Discipline, protesting during General Conference, etc.) are disrespectful and show disregard for our polity.  </a:t>
                      </a:r>
                      <a:br>
                        <a:rPr lang="en-US" sz="2400" dirty="0">
                          <a:latin typeface="Century Schoolbook" panose="02040604050505020304" pitchFamily="18" charset="0"/>
                        </a:rPr>
                      </a:br>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We are not biased against LGBT people; we simply want to respect Scripture</a:t>
                      </a:r>
                    </a:p>
                  </a:txBody>
                  <a:tcPr/>
                </a:tc>
                <a:tc>
                  <a:txBody>
                    <a:bodyPr/>
                    <a:lstStyle/>
                    <a:p>
                      <a:pPr marL="285750" indent="-285750">
                        <a:buFont typeface="Arial" panose="020B0604020202020204" pitchFamily="34" charset="0"/>
                        <a:buChar char="•"/>
                      </a:pPr>
                      <a:r>
                        <a:rPr lang="en-US" sz="2400" dirty="0">
                          <a:latin typeface="Century Schoolbook" panose="02040604050505020304" pitchFamily="18" charset="0"/>
                        </a:rPr>
                        <a:t>Unjust rules and laws should not be followed.</a:t>
                      </a:r>
                      <a:br>
                        <a:rPr lang="en-US" sz="2400" dirty="0">
                          <a:latin typeface="Century Schoolbook" panose="02040604050505020304" pitchFamily="18" charset="0"/>
                        </a:rPr>
                      </a:br>
                      <a:endParaRPr lang="en-US" sz="2400" dirty="0">
                        <a:latin typeface="Century Schoolbook" panose="02040604050505020304" pitchFamily="18" charset="0"/>
                      </a:endParaRPr>
                    </a:p>
                    <a:p>
                      <a:pPr marL="285750" indent="-285750">
                        <a:buFont typeface="Arial" panose="020B0604020202020204" pitchFamily="34" charset="0"/>
                        <a:buChar char="•"/>
                      </a:pPr>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Conservative caucuses have worked to stir up discord and manipulate the global South, through actions like the African Initiative.</a:t>
                      </a:r>
                      <a:br>
                        <a:rPr lang="en-US" sz="2400" dirty="0">
                          <a:latin typeface="Century Schoolbook" panose="02040604050505020304" pitchFamily="18" charset="0"/>
                        </a:rPr>
                      </a:br>
                      <a:br>
                        <a:rPr lang="en-US" sz="2400" dirty="0">
                          <a:latin typeface="Century Schoolbook" panose="02040604050505020304" pitchFamily="18" charset="0"/>
                        </a:rPr>
                      </a:br>
                      <a:endParaRPr lang="en-US" sz="2400" dirty="0">
                        <a:latin typeface="Century Schoolbook" panose="02040604050505020304" pitchFamily="18" charset="0"/>
                      </a:endParaRPr>
                    </a:p>
                    <a:p>
                      <a:pPr marL="285750" indent="-285750">
                        <a:buFont typeface="Arial" panose="020B0604020202020204" pitchFamily="34" charset="0"/>
                        <a:buChar char="•"/>
                      </a:pPr>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We take the Scripture seriously as well.</a:t>
                      </a:r>
                    </a:p>
                  </a:txBody>
                  <a:tcPr/>
                </a:tc>
                <a:extLst>
                  <a:ext uri="{0D108BD9-81ED-4DB2-BD59-A6C34878D82A}">
                    <a16:rowId xmlns:a16="http://schemas.microsoft.com/office/drawing/2014/main" val="165406142"/>
                  </a:ext>
                </a:extLst>
              </a:tr>
            </a:tbl>
          </a:graphicData>
        </a:graphic>
      </p:graphicFrame>
    </p:spTree>
    <p:extLst>
      <p:ext uri="{BB962C8B-B14F-4D97-AF65-F5344CB8AC3E}">
        <p14:creationId xmlns:p14="http://schemas.microsoft.com/office/powerpoint/2010/main" val="11442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53B2D6-3FB9-A546-BB0F-51BBB987A383}"/>
              </a:ext>
            </a:extLst>
          </p:cNvPr>
          <p:cNvSpPr>
            <a:spLocks noGrp="1"/>
          </p:cNvSpPr>
          <p:nvPr>
            <p:ph type="title"/>
          </p:nvPr>
        </p:nvSpPr>
        <p:spPr>
          <a:xfrm>
            <a:off x="640080" y="0"/>
            <a:ext cx="4663440" cy="2560320"/>
          </a:xfrm>
        </p:spPr>
        <p:txBody>
          <a:bodyPr>
            <a:noAutofit/>
          </a:bodyPr>
          <a:lstStyle/>
          <a:p>
            <a:pPr>
              <a:lnSpc>
                <a:spcPct val="100000"/>
              </a:lnSpc>
            </a:pPr>
            <a:r>
              <a:rPr lang="en-US" sz="3200" dirty="0">
                <a:solidFill>
                  <a:schemeClr val="tx1"/>
                </a:solidFill>
              </a:rPr>
              <a:t>2016 General Conference </a:t>
            </a:r>
            <a:br>
              <a:rPr lang="en-US" sz="3200" dirty="0">
                <a:solidFill>
                  <a:schemeClr val="tx1"/>
                </a:solidFill>
              </a:rPr>
            </a:br>
            <a:r>
              <a:rPr lang="en-US" sz="3200" b="0" i="1" dirty="0">
                <a:solidFill>
                  <a:schemeClr val="tx1"/>
                </a:solidFill>
              </a:rPr>
              <a:t>May 10-20</a:t>
            </a:r>
            <a:br>
              <a:rPr lang="en-US" sz="3200" b="0" i="1" dirty="0">
                <a:solidFill>
                  <a:schemeClr val="tx1"/>
                </a:solidFill>
              </a:rPr>
            </a:br>
            <a:r>
              <a:rPr lang="en-US" sz="3200" b="0" i="1" dirty="0">
                <a:solidFill>
                  <a:schemeClr val="tx1"/>
                </a:solidFill>
              </a:rPr>
              <a:t>Portland, Oregon</a:t>
            </a:r>
            <a:endParaRPr lang="en-US" sz="3200" b="0" i="1" dirty="0"/>
          </a:p>
        </p:txBody>
      </p:sp>
      <p:sp>
        <p:nvSpPr>
          <p:cNvPr id="3" name="Content Placeholder 2">
            <a:extLst>
              <a:ext uri="{FF2B5EF4-FFF2-40B4-BE49-F238E27FC236}">
                <a16:creationId xmlns:a16="http://schemas.microsoft.com/office/drawing/2014/main" id="{3F111892-A4DC-E243-82EB-E788DAA1E805}"/>
              </a:ext>
            </a:extLst>
          </p:cNvPr>
          <p:cNvSpPr>
            <a:spLocks noGrp="1"/>
          </p:cNvSpPr>
          <p:nvPr>
            <p:ph idx="1"/>
          </p:nvPr>
        </p:nvSpPr>
        <p:spPr>
          <a:xfrm>
            <a:off x="106680" y="2878972"/>
            <a:ext cx="9037320" cy="3979028"/>
          </a:xfrm>
        </p:spPr>
        <p:txBody>
          <a:bodyPr>
            <a:normAutofit/>
          </a:bodyPr>
          <a:lstStyle/>
          <a:p>
            <a:r>
              <a:rPr lang="en-US" dirty="0"/>
              <a:t>Delegates voted (</a:t>
            </a:r>
            <a:r>
              <a:rPr lang="en-US" b="1" dirty="0">
                <a:solidFill>
                  <a:srgbClr val="C00000"/>
                </a:solidFill>
              </a:rPr>
              <a:t>428-405</a:t>
            </a:r>
            <a:r>
              <a:rPr lang="en-US" dirty="0"/>
              <a:t>) to allow bishops to put together a special commission to examine and make possible recommendations to </a:t>
            </a:r>
            <a:r>
              <a:rPr lang="en-US" i="1" dirty="0"/>
              <a:t>Book of Discipline</a:t>
            </a:r>
            <a:r>
              <a:rPr lang="en-US" dirty="0"/>
              <a:t> related to human sexuality.</a:t>
            </a:r>
            <a:r>
              <a:rPr lang="en-US" b="1" dirty="0"/>
              <a:t> </a:t>
            </a:r>
            <a:endParaRPr lang="en-US" dirty="0"/>
          </a:p>
        </p:txBody>
      </p:sp>
      <p:pic>
        <p:nvPicPr>
          <p:cNvPr id="5" name="Picture 4" descr="UMC_.jpg">
            <a:extLst>
              <a:ext uri="{FF2B5EF4-FFF2-40B4-BE49-F238E27FC236}">
                <a16:creationId xmlns:a16="http://schemas.microsoft.com/office/drawing/2014/main" id="{A1A080EF-BFD8-7C4D-9951-9C76A573E0BD}"/>
              </a:ext>
            </a:extLst>
          </p:cNvPr>
          <p:cNvPicPr>
            <a:picLocks noChangeAspect="1"/>
          </p:cNvPicPr>
          <p:nvPr/>
        </p:nvPicPr>
        <p:blipFill rotWithShape="1">
          <a:blip r:embed="rId3">
            <a:extLst>
              <a:ext uri="{28A0092B-C50C-407E-A947-70E740481C1C}">
                <a14:useLocalDpi xmlns:a14="http://schemas.microsoft.com/office/drawing/2010/main" val="0"/>
              </a:ext>
            </a:extLst>
          </a:blip>
          <a:srcRect l="16056" r="17504"/>
          <a:stretch/>
        </p:blipFill>
        <p:spPr>
          <a:xfrm>
            <a:off x="0" y="490362"/>
            <a:ext cx="911300" cy="1371600"/>
          </a:xfrm>
          <a:prstGeom prst="rect">
            <a:avLst/>
          </a:prstGeom>
        </p:spPr>
      </p:pic>
      <p:pic>
        <p:nvPicPr>
          <p:cNvPr id="6" name="Picture 4" descr="This week the United Methodist Church has tried to model an approach to disagreement that the U.S. political system would do well to emulate. Photo by Kathleen Barry, United Methodist Communications.">
            <a:extLst>
              <a:ext uri="{FF2B5EF4-FFF2-40B4-BE49-F238E27FC236}">
                <a16:creationId xmlns:a16="http://schemas.microsoft.com/office/drawing/2014/main" id="{6C39136E-8730-A641-AA83-856C587EBF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3520" y="0"/>
            <a:ext cx="384048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8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8051-CE66-6F43-A0CD-32FF3FB80F64}"/>
              </a:ext>
            </a:extLst>
          </p:cNvPr>
          <p:cNvSpPr>
            <a:spLocks noGrp="1"/>
          </p:cNvSpPr>
          <p:nvPr>
            <p:ph type="title"/>
          </p:nvPr>
        </p:nvSpPr>
        <p:spPr>
          <a:xfrm>
            <a:off x="758282" y="35599"/>
            <a:ext cx="8207297" cy="978643"/>
          </a:xfrm>
        </p:spPr>
        <p:txBody>
          <a:bodyPr>
            <a:normAutofit/>
          </a:bodyPr>
          <a:lstStyle/>
          <a:p>
            <a:r>
              <a:rPr lang="en-US" sz="3400" dirty="0"/>
              <a:t>Commission on the Way Forward</a:t>
            </a:r>
          </a:p>
        </p:txBody>
      </p:sp>
      <p:sp>
        <p:nvSpPr>
          <p:cNvPr id="3" name="Content Placeholder 2">
            <a:extLst>
              <a:ext uri="{FF2B5EF4-FFF2-40B4-BE49-F238E27FC236}">
                <a16:creationId xmlns:a16="http://schemas.microsoft.com/office/drawing/2014/main" id="{FEC4FF3D-E012-5842-AAA9-E27E9F8224A7}"/>
              </a:ext>
            </a:extLst>
          </p:cNvPr>
          <p:cNvSpPr>
            <a:spLocks noGrp="1"/>
          </p:cNvSpPr>
          <p:nvPr>
            <p:ph idx="1"/>
          </p:nvPr>
        </p:nvSpPr>
        <p:spPr>
          <a:xfrm>
            <a:off x="178420" y="4050642"/>
            <a:ext cx="8787159" cy="2778050"/>
          </a:xfrm>
        </p:spPr>
        <p:txBody>
          <a:bodyPr>
            <a:normAutofit/>
          </a:bodyPr>
          <a:lstStyle/>
          <a:p>
            <a:r>
              <a:rPr lang="en-US" sz="2800" dirty="0"/>
              <a:t>Focused on three models - a traditionalist plan, a connectional church plan, and a one church plan.</a:t>
            </a:r>
          </a:p>
          <a:p>
            <a:r>
              <a:rPr lang="en-US" sz="2800" dirty="0"/>
              <a:t>All three models were voted on at special session of General Conference in 2019. </a:t>
            </a:r>
          </a:p>
        </p:txBody>
      </p:sp>
      <p:pic>
        <p:nvPicPr>
          <p:cNvPr id="4" name="Picture 3" descr="UMC_.jpg">
            <a:extLst>
              <a:ext uri="{FF2B5EF4-FFF2-40B4-BE49-F238E27FC236}">
                <a16:creationId xmlns:a16="http://schemas.microsoft.com/office/drawing/2014/main" id="{C16575D6-FD0C-C448-B4EC-5FEEA3510ED4}"/>
              </a:ext>
            </a:extLst>
          </p:cNvPr>
          <p:cNvPicPr>
            <a:picLocks noChangeAspect="1"/>
          </p:cNvPicPr>
          <p:nvPr/>
        </p:nvPicPr>
        <p:blipFill rotWithShape="1">
          <a:blip r:embed="rId3">
            <a:extLst>
              <a:ext uri="{28A0092B-C50C-407E-A947-70E740481C1C}">
                <a14:useLocalDpi xmlns:a14="http://schemas.microsoft.com/office/drawing/2010/main" val="0"/>
              </a:ext>
            </a:extLst>
          </a:blip>
          <a:srcRect l="16056" r="17504"/>
          <a:stretch/>
        </p:blipFill>
        <p:spPr>
          <a:xfrm>
            <a:off x="0" y="35599"/>
            <a:ext cx="911300" cy="1371600"/>
          </a:xfrm>
          <a:prstGeom prst="rect">
            <a:avLst/>
          </a:prstGeom>
        </p:spPr>
      </p:pic>
      <p:pic>
        <p:nvPicPr>
          <p:cNvPr id="5" name="Picture 2" descr="Members of the Commission on a Way Forward are pictured during their first meeting held in January, 2017.">
            <a:extLst>
              <a:ext uri="{FF2B5EF4-FFF2-40B4-BE49-F238E27FC236}">
                <a16:creationId xmlns:a16="http://schemas.microsoft.com/office/drawing/2014/main" id="{FEFBA1D3-06F8-104B-A31C-C23DA21BA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042" y="774041"/>
            <a:ext cx="65722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0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28ED26-060A-4540-870C-69A69BB49E8B}"/>
              </a:ext>
            </a:extLst>
          </p:cNvPr>
          <p:cNvSpPr>
            <a:spLocks noGrp="1"/>
          </p:cNvSpPr>
          <p:nvPr>
            <p:ph idx="1"/>
          </p:nvPr>
        </p:nvSpPr>
        <p:spPr>
          <a:xfrm>
            <a:off x="1369477" y="2387600"/>
            <a:ext cx="7029705" cy="1320800"/>
          </a:xfrm>
          <a:solidFill>
            <a:schemeClr val="bg1"/>
          </a:solidFill>
        </p:spPr>
        <p:txBody>
          <a:bodyPr>
            <a:normAutofit/>
          </a:bodyPr>
          <a:lstStyle/>
          <a:p>
            <a:r>
              <a:rPr lang="en-US" dirty="0">
                <a:latin typeface="Palatino Linotype" panose="02040502050505030304" pitchFamily="18" charset="0"/>
              </a:rPr>
              <a:t>The Traditional Plan was passed by the delegates.</a:t>
            </a:r>
          </a:p>
        </p:txBody>
      </p:sp>
      <p:sp>
        <p:nvSpPr>
          <p:cNvPr id="4" name="Title 10">
            <a:extLst>
              <a:ext uri="{FF2B5EF4-FFF2-40B4-BE49-F238E27FC236}">
                <a16:creationId xmlns:a16="http://schemas.microsoft.com/office/drawing/2014/main" id="{1712DA5D-F129-8842-89F7-0BC12D26CD31}"/>
              </a:ext>
            </a:extLst>
          </p:cNvPr>
          <p:cNvSpPr>
            <a:spLocks noGrp="1"/>
          </p:cNvSpPr>
          <p:nvPr>
            <p:ph type="title"/>
          </p:nvPr>
        </p:nvSpPr>
        <p:spPr>
          <a:xfrm>
            <a:off x="768095" y="436413"/>
            <a:ext cx="8232468" cy="1499616"/>
          </a:xfrm>
        </p:spPr>
        <p:txBody>
          <a:bodyPr>
            <a:noAutofit/>
          </a:bodyPr>
          <a:lstStyle/>
          <a:p>
            <a:pPr>
              <a:lnSpc>
                <a:spcPct val="100000"/>
              </a:lnSpc>
            </a:pPr>
            <a:r>
              <a:rPr lang="en-US" sz="3200" dirty="0">
                <a:solidFill>
                  <a:schemeClr val="tx1"/>
                </a:solidFill>
              </a:rPr>
              <a:t>2019 General Conference </a:t>
            </a:r>
            <a:br>
              <a:rPr lang="en-US" sz="3200" dirty="0">
                <a:solidFill>
                  <a:schemeClr val="tx1"/>
                </a:solidFill>
              </a:rPr>
            </a:br>
            <a:r>
              <a:rPr lang="en-US" sz="3200" b="0" i="1" dirty="0">
                <a:solidFill>
                  <a:schemeClr val="tx1"/>
                </a:solidFill>
              </a:rPr>
              <a:t>February 24-26 in St. Louis, Missouri</a:t>
            </a:r>
            <a:endParaRPr lang="en-US" sz="3200" b="0" i="1" dirty="0"/>
          </a:p>
        </p:txBody>
      </p:sp>
      <p:graphicFrame>
        <p:nvGraphicFramePr>
          <p:cNvPr id="5" name="Content Placeholder 7">
            <a:extLst>
              <a:ext uri="{FF2B5EF4-FFF2-40B4-BE49-F238E27FC236}">
                <a16:creationId xmlns:a16="http://schemas.microsoft.com/office/drawing/2014/main" id="{C258E368-D986-8142-96EA-0EE331F1D4D1}"/>
              </a:ext>
            </a:extLst>
          </p:cNvPr>
          <p:cNvGraphicFramePr>
            <a:graphicFrameLocks/>
          </p:cNvGraphicFramePr>
          <p:nvPr>
            <p:extLst>
              <p:ext uri="{D42A27DB-BD31-4B8C-83A1-F6EECF244321}">
                <p14:modId xmlns:p14="http://schemas.microsoft.com/office/powerpoint/2010/main" val="4112693583"/>
              </p:ext>
            </p:extLst>
          </p:nvPr>
        </p:nvGraphicFramePr>
        <p:xfrm>
          <a:off x="2776129" y="5173286"/>
          <a:ext cx="4005671" cy="1280160"/>
        </p:xfrm>
        <a:graphic>
          <a:graphicData uri="http://schemas.openxmlformats.org/drawingml/2006/table">
            <a:tbl>
              <a:tblPr firstRow="1" bandRow="1">
                <a:tableStyleId>{5C22544A-7EE6-4342-B048-85BDC9FD1C3A}</a:tableStyleId>
              </a:tblPr>
              <a:tblGrid>
                <a:gridCol w="1703407">
                  <a:extLst>
                    <a:ext uri="{9D8B030D-6E8A-4147-A177-3AD203B41FA5}">
                      <a16:colId xmlns:a16="http://schemas.microsoft.com/office/drawing/2014/main" val="20000"/>
                    </a:ext>
                  </a:extLst>
                </a:gridCol>
                <a:gridCol w="2302264">
                  <a:extLst>
                    <a:ext uri="{9D8B030D-6E8A-4147-A177-3AD203B41FA5}">
                      <a16:colId xmlns:a16="http://schemas.microsoft.com/office/drawing/2014/main" val="20001"/>
                    </a:ext>
                  </a:extLst>
                </a:gridCol>
              </a:tblGrid>
              <a:tr h="0">
                <a:tc>
                  <a:txBody>
                    <a:bodyPr/>
                    <a:lstStyle/>
                    <a:p>
                      <a:pPr algn="ctr"/>
                      <a:r>
                        <a:rPr lang="en-US" sz="3600" dirty="0"/>
                        <a:t>In favor </a:t>
                      </a:r>
                    </a:p>
                  </a:txBody>
                  <a:tcPr/>
                </a:tc>
                <a:tc>
                  <a:txBody>
                    <a:bodyPr/>
                    <a:lstStyle/>
                    <a:p>
                      <a:pPr algn="ctr"/>
                      <a:r>
                        <a:rPr lang="en-US" sz="3600" dirty="0"/>
                        <a:t>Against</a:t>
                      </a:r>
                    </a:p>
                  </a:txBody>
                  <a:tcPr/>
                </a:tc>
                <a:extLst>
                  <a:ext uri="{0D108BD9-81ED-4DB2-BD59-A6C34878D82A}">
                    <a16:rowId xmlns:a16="http://schemas.microsoft.com/office/drawing/2014/main" val="10000"/>
                  </a:ext>
                </a:extLst>
              </a:tr>
              <a:tr h="620053">
                <a:tc>
                  <a:txBody>
                    <a:bodyPr/>
                    <a:lstStyle/>
                    <a:p>
                      <a:pPr algn="ctr"/>
                      <a:r>
                        <a:rPr lang="en-US" sz="3600" dirty="0"/>
                        <a:t>438</a:t>
                      </a:r>
                    </a:p>
                  </a:txBody>
                  <a:tcPr/>
                </a:tc>
                <a:tc>
                  <a:txBody>
                    <a:bodyPr/>
                    <a:lstStyle/>
                    <a:p>
                      <a:pPr algn="ctr"/>
                      <a:r>
                        <a:rPr lang="en-US" sz="3600" dirty="0"/>
                        <a:t>384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4816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D4D0-962D-7241-824B-96554EE36884}"/>
              </a:ext>
            </a:extLst>
          </p:cNvPr>
          <p:cNvSpPr>
            <a:spLocks noGrp="1"/>
          </p:cNvSpPr>
          <p:nvPr>
            <p:ph type="title"/>
          </p:nvPr>
        </p:nvSpPr>
        <p:spPr>
          <a:xfrm>
            <a:off x="768096" y="-51239"/>
            <a:ext cx="8232468" cy="1046959"/>
          </a:xfrm>
        </p:spPr>
        <p:txBody>
          <a:bodyPr/>
          <a:lstStyle/>
          <a:p>
            <a:r>
              <a:rPr lang="en-US" dirty="0"/>
              <a:t>Young People’s Statement</a:t>
            </a:r>
          </a:p>
        </p:txBody>
      </p:sp>
      <p:sp>
        <p:nvSpPr>
          <p:cNvPr id="3" name="Content Placeholder 2">
            <a:extLst>
              <a:ext uri="{FF2B5EF4-FFF2-40B4-BE49-F238E27FC236}">
                <a16:creationId xmlns:a16="http://schemas.microsoft.com/office/drawing/2014/main" id="{6FC3BC06-C418-894E-80EE-64B7649E90F6}"/>
              </a:ext>
            </a:extLst>
          </p:cNvPr>
          <p:cNvSpPr>
            <a:spLocks noGrp="1"/>
          </p:cNvSpPr>
          <p:nvPr>
            <p:ph idx="1"/>
          </p:nvPr>
        </p:nvSpPr>
        <p:spPr>
          <a:xfrm>
            <a:off x="3515643" y="873846"/>
            <a:ext cx="5628357" cy="5984155"/>
          </a:xfrm>
        </p:spPr>
        <p:txBody>
          <a:bodyPr>
            <a:normAutofit/>
          </a:bodyPr>
          <a:lstStyle/>
          <a:p>
            <a:r>
              <a:rPr lang="en-US" sz="2800" dirty="0">
                <a:latin typeface="Times New Roman" panose="02020603050405020304" pitchFamily="18" charset="0"/>
                <a:cs typeface="Times New Roman" panose="02020603050405020304" pitchFamily="18" charset="0"/>
              </a:rPr>
              <a:t>Over 13 hours, </a:t>
            </a:r>
            <a:r>
              <a:rPr lang="en-US" sz="2800" dirty="0">
                <a:solidFill>
                  <a:srgbClr val="C00000"/>
                </a:solidFill>
                <a:latin typeface="Times New Roman" panose="02020603050405020304" pitchFamily="18" charset="0"/>
                <a:cs typeface="Times New Roman" panose="02020603050405020304" pitchFamily="18" charset="0"/>
              </a:rPr>
              <a:t>15,529</a:t>
            </a:r>
            <a:r>
              <a:rPr lang="en-US" sz="2800" dirty="0">
                <a:latin typeface="Times New Roman" panose="02020603050405020304" pitchFamily="18" charset="0"/>
                <a:cs typeface="Times New Roman" panose="02020603050405020304" pitchFamily="18" charset="0"/>
              </a:rPr>
              <a:t> unique young people signed a statement to General Conference urging the election of more young delegates and the passing of the </a:t>
            </a:r>
            <a:r>
              <a:rPr lang="en-US" sz="2800" dirty="0">
                <a:solidFill>
                  <a:srgbClr val="C00000"/>
                </a:solidFill>
                <a:latin typeface="Times New Roman" panose="02020603050405020304" pitchFamily="18" charset="0"/>
                <a:cs typeface="Times New Roman" panose="02020603050405020304" pitchFamily="18" charset="0"/>
              </a:rPr>
              <a:t>One Church Plan. </a:t>
            </a:r>
          </a:p>
          <a:p>
            <a:r>
              <a:rPr lang="en-US" sz="2800" dirty="0">
                <a:latin typeface="Times New Roman" panose="02020603050405020304" pitchFamily="18" charset="0"/>
                <a:cs typeface="Times New Roman" panose="02020603050405020304" pitchFamily="18" charset="0"/>
              </a:rPr>
              <a:t>They argued, “This plan is not as far progressive as some of us would like, and is not as conservative as some would like. And yet this is a space where we can come together.”</a:t>
            </a:r>
          </a:p>
        </p:txBody>
      </p:sp>
      <p:pic>
        <p:nvPicPr>
          <p:cNvPr id="5" name="Picture 4">
            <a:extLst>
              <a:ext uri="{FF2B5EF4-FFF2-40B4-BE49-F238E27FC236}">
                <a16:creationId xmlns:a16="http://schemas.microsoft.com/office/drawing/2014/main" id="{8A6B1EA1-79AF-0D41-86CD-86C4D9374D42}"/>
              </a:ext>
            </a:extLst>
          </p:cNvPr>
          <p:cNvPicPr>
            <a:picLocks noChangeAspect="1"/>
          </p:cNvPicPr>
          <p:nvPr/>
        </p:nvPicPr>
        <p:blipFill rotWithShape="1">
          <a:blip r:embed="rId3"/>
          <a:srcRect l="17734"/>
          <a:stretch/>
        </p:blipFill>
        <p:spPr>
          <a:xfrm>
            <a:off x="172351" y="873846"/>
            <a:ext cx="3343292" cy="2908300"/>
          </a:xfrm>
          <a:prstGeom prst="rect">
            <a:avLst/>
          </a:prstGeom>
        </p:spPr>
      </p:pic>
      <p:pic>
        <p:nvPicPr>
          <p:cNvPr id="7" name="Picture 6">
            <a:extLst>
              <a:ext uri="{FF2B5EF4-FFF2-40B4-BE49-F238E27FC236}">
                <a16:creationId xmlns:a16="http://schemas.microsoft.com/office/drawing/2014/main" id="{E91E7EAF-F385-6346-AEB7-C6059B2C9431}"/>
              </a:ext>
            </a:extLst>
          </p:cNvPr>
          <p:cNvPicPr>
            <a:picLocks noChangeAspect="1"/>
          </p:cNvPicPr>
          <p:nvPr/>
        </p:nvPicPr>
        <p:blipFill rotWithShape="1">
          <a:blip r:embed="rId4"/>
          <a:srcRect l="3471" r="29194"/>
          <a:stretch/>
        </p:blipFill>
        <p:spPr>
          <a:xfrm>
            <a:off x="172351" y="3950209"/>
            <a:ext cx="3343292" cy="2907792"/>
          </a:xfrm>
          <a:prstGeom prst="rect">
            <a:avLst/>
          </a:prstGeom>
        </p:spPr>
      </p:pic>
    </p:spTree>
    <p:extLst>
      <p:ext uri="{BB962C8B-B14F-4D97-AF65-F5344CB8AC3E}">
        <p14:creationId xmlns:p14="http://schemas.microsoft.com/office/powerpoint/2010/main" val="347315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919E-93D8-D542-87CE-B03CE1D7E4BD}"/>
              </a:ext>
            </a:extLst>
          </p:cNvPr>
          <p:cNvSpPr>
            <a:spLocks noGrp="1"/>
          </p:cNvSpPr>
          <p:nvPr>
            <p:ph type="title"/>
          </p:nvPr>
        </p:nvSpPr>
        <p:spPr>
          <a:xfrm>
            <a:off x="4064202" y="0"/>
            <a:ext cx="5079798" cy="1774393"/>
          </a:xfrm>
        </p:spPr>
        <p:txBody>
          <a:bodyPr/>
          <a:lstStyle/>
          <a:p>
            <a:r>
              <a:rPr lang="en-US" dirty="0"/>
              <a:t>The Way Forward?</a:t>
            </a:r>
          </a:p>
        </p:txBody>
      </p:sp>
      <p:pic>
        <p:nvPicPr>
          <p:cNvPr id="5" name="Picture 4">
            <a:extLst>
              <a:ext uri="{FF2B5EF4-FFF2-40B4-BE49-F238E27FC236}">
                <a16:creationId xmlns:a16="http://schemas.microsoft.com/office/drawing/2014/main" id="{34DCF07C-B025-8046-87FC-EFB6682021EF}"/>
              </a:ext>
            </a:extLst>
          </p:cNvPr>
          <p:cNvPicPr>
            <a:picLocks noChangeAspect="1"/>
          </p:cNvPicPr>
          <p:nvPr/>
        </p:nvPicPr>
        <p:blipFill rotWithShape="1">
          <a:blip r:embed="rId3"/>
          <a:srcRect r="31575"/>
          <a:stretch/>
        </p:blipFill>
        <p:spPr>
          <a:xfrm>
            <a:off x="128682" y="574589"/>
            <a:ext cx="3550234" cy="2926080"/>
          </a:xfrm>
          <a:prstGeom prst="rect">
            <a:avLst/>
          </a:prstGeom>
        </p:spPr>
      </p:pic>
      <p:sp>
        <p:nvSpPr>
          <p:cNvPr id="7" name="Content Placeholder 2">
            <a:extLst>
              <a:ext uri="{FF2B5EF4-FFF2-40B4-BE49-F238E27FC236}">
                <a16:creationId xmlns:a16="http://schemas.microsoft.com/office/drawing/2014/main" id="{3894D225-67EC-DA45-A7B0-2E90FEC80608}"/>
              </a:ext>
            </a:extLst>
          </p:cNvPr>
          <p:cNvSpPr txBox="1">
            <a:spLocks/>
          </p:cNvSpPr>
          <p:nvPr/>
        </p:nvSpPr>
        <p:spPr>
          <a:xfrm>
            <a:off x="3916693" y="1400320"/>
            <a:ext cx="5227307" cy="5249862"/>
          </a:xfrm>
          <a:prstGeom prst="rect">
            <a:avLst/>
          </a:prstGeom>
        </p:spPr>
        <p:txBody>
          <a:bodyPr vert="horz" lIns="45720" tIns="45720" rIns="45720" bIns="45720" rtlCol="0">
            <a:normAutofit fontScale="62500" lnSpcReduction="20000"/>
          </a:bodyPr>
          <a:lstStyle>
            <a:lvl1pPr marL="457200" indent="-457200" algn="l" defTabSz="914377" rtl="0" eaLnBrk="1" latinLnBrk="0" hangingPunct="1">
              <a:lnSpc>
                <a:spcPct val="100000"/>
              </a:lnSpc>
              <a:spcBef>
                <a:spcPts val="1200"/>
              </a:spcBef>
              <a:spcAft>
                <a:spcPts val="600"/>
              </a:spcAft>
              <a:buClr>
                <a:schemeClr val="accent2"/>
              </a:buClr>
              <a:buSzPct val="100000"/>
              <a:buFont typeface="Courier New" panose="02070309020205020404" pitchFamily="49" charset="0"/>
              <a:buChar char="o"/>
              <a:defRPr sz="3200" kern="1200" baseline="0">
                <a:solidFill>
                  <a:schemeClr val="tx1"/>
                </a:solidFill>
                <a:latin typeface="+mn-lt"/>
                <a:ea typeface="+mn-ea"/>
                <a:cs typeface="+mn-cs"/>
              </a:defRPr>
            </a:lvl1pPr>
            <a:lvl2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2pPr>
            <a:lvl3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3pPr>
            <a:lvl4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4pPr>
            <a:lvl5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None/>
            </a:pPr>
            <a:r>
              <a:rPr lang="en-US" sz="4700" dirty="0">
                <a:latin typeface="Century Schoolbook" panose="02040604050505020304" pitchFamily="18" charset="0"/>
                <a:cs typeface="Times New Roman" panose="02020603050405020304" pitchFamily="18" charset="0"/>
              </a:rPr>
              <a:t>“This decision is consistent with our denomination’s historic stance on human sexuality… I pray we, as a denomination, can now move forward, working with each other in the spirit of Christian love and joining together as one. We are stronger together in serving God’s mission as a diverse body of Christ.”</a:t>
            </a:r>
          </a:p>
          <a:p>
            <a:pPr marL="0" indent="0">
              <a:buNone/>
            </a:pPr>
            <a:r>
              <a:rPr lang="en-US" sz="4700" dirty="0">
                <a:latin typeface="Century Schoolbook" panose="02040604050505020304" pitchFamily="18" charset="0"/>
                <a:cs typeface="Times New Roman" panose="02020603050405020304" pitchFamily="18" charset="0"/>
              </a:rPr>
              <a:t>	  – Bishop Scott Jones</a:t>
            </a:r>
          </a:p>
          <a:p>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EA7032A-255C-BF4E-A8FC-53159F17DF56}"/>
              </a:ext>
            </a:extLst>
          </p:cNvPr>
          <p:cNvPicPr>
            <a:picLocks noChangeAspect="1"/>
          </p:cNvPicPr>
          <p:nvPr/>
        </p:nvPicPr>
        <p:blipFill>
          <a:blip r:embed="rId4"/>
          <a:stretch>
            <a:fillRect/>
          </a:stretch>
        </p:blipFill>
        <p:spPr>
          <a:xfrm>
            <a:off x="128682" y="3815542"/>
            <a:ext cx="3550234" cy="2834640"/>
          </a:xfrm>
          <a:prstGeom prst="rect">
            <a:avLst/>
          </a:prstGeom>
        </p:spPr>
      </p:pic>
      <p:sp>
        <p:nvSpPr>
          <p:cNvPr id="13" name="Content Placeholder 2">
            <a:extLst>
              <a:ext uri="{FF2B5EF4-FFF2-40B4-BE49-F238E27FC236}">
                <a16:creationId xmlns:a16="http://schemas.microsoft.com/office/drawing/2014/main" id="{74E74288-9F0D-D34D-ADF5-E2E25FFFA800}"/>
              </a:ext>
            </a:extLst>
          </p:cNvPr>
          <p:cNvSpPr txBox="1">
            <a:spLocks/>
          </p:cNvSpPr>
          <p:nvPr/>
        </p:nvSpPr>
        <p:spPr>
          <a:xfrm>
            <a:off x="4207639" y="3401331"/>
            <a:ext cx="4792924" cy="2572072"/>
          </a:xfrm>
          <a:prstGeom prst="rect">
            <a:avLst/>
          </a:prstGeom>
        </p:spPr>
        <p:txBody>
          <a:bodyPr vert="horz" lIns="45720" tIns="45720" rIns="45720" bIns="45720" rtlCol="0">
            <a:noAutofit/>
          </a:bodyPr>
          <a:lstStyle>
            <a:lvl1pPr marL="457200" indent="-457200" algn="l" defTabSz="914377" rtl="0" eaLnBrk="1" latinLnBrk="0" hangingPunct="1">
              <a:lnSpc>
                <a:spcPct val="100000"/>
              </a:lnSpc>
              <a:spcBef>
                <a:spcPts val="1200"/>
              </a:spcBef>
              <a:spcAft>
                <a:spcPts val="600"/>
              </a:spcAft>
              <a:buClr>
                <a:schemeClr val="accent2"/>
              </a:buClr>
              <a:buSzPct val="100000"/>
              <a:buFont typeface="Courier New" panose="02070309020205020404" pitchFamily="49" charset="0"/>
              <a:buChar char="o"/>
              <a:defRPr sz="3200" kern="1200" baseline="0">
                <a:solidFill>
                  <a:schemeClr val="tx1"/>
                </a:solidFill>
                <a:latin typeface="+mn-lt"/>
                <a:ea typeface="+mn-ea"/>
                <a:cs typeface="+mn-cs"/>
              </a:defRPr>
            </a:lvl1pPr>
            <a:lvl2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2pPr>
            <a:lvl3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3pPr>
            <a:lvl4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4pPr>
            <a:lvl5pPr marL="457200" indent="-457200" algn="l" defTabSz="914377" rtl="0" eaLnBrk="1" latinLnBrk="0" hangingPunct="1">
              <a:lnSpc>
                <a:spcPct val="100000"/>
              </a:lnSpc>
              <a:spcBef>
                <a:spcPts val="1200"/>
              </a:spcBef>
              <a:spcAft>
                <a:spcPts val="600"/>
              </a:spcAft>
              <a:buClr>
                <a:schemeClr val="accent2"/>
              </a:buClr>
              <a:buFont typeface="Courier New" panose="02070309020205020404" pitchFamily="49" charset="0"/>
              <a:buChar char="o"/>
              <a:defRPr sz="3200" kern="1200" baseline="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0"/>
              </a:spcAft>
              <a:buNone/>
            </a:pP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134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8E6A-FD8E-A144-BA43-80ECB905E1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9885B5-D530-6D4D-92C8-2D77173B51F0}"/>
              </a:ext>
            </a:extLst>
          </p:cNvPr>
          <p:cNvSpPr>
            <a:spLocks noGrp="1"/>
          </p:cNvSpPr>
          <p:nvPr>
            <p:ph idx="1"/>
          </p:nvPr>
        </p:nvSpPr>
        <p:spPr>
          <a:xfrm>
            <a:off x="148856" y="2967253"/>
            <a:ext cx="8851708" cy="3890747"/>
          </a:xfrm>
        </p:spPr>
        <p:txBody>
          <a:bodyPr>
            <a:noAutofit/>
          </a:bodyPr>
          <a:lstStyle/>
          <a:p>
            <a:pPr marL="0" indent="0">
              <a:spcBef>
                <a:spcPts val="0"/>
              </a:spcBef>
              <a:spcAft>
                <a:spcPts val="0"/>
              </a:spcAft>
              <a:buNone/>
            </a:pPr>
            <a:r>
              <a:rPr lang="en-US" sz="2400" dirty="0">
                <a:cs typeface="Times New Roman" panose="02020603050405020304" pitchFamily="18" charset="0"/>
              </a:rPr>
              <a:t>“Most difficult to predict is the future of evangelical Methodism. What does a dog do when he finally catches the car he has been chasing?  We evangelicals never really wanted to inherit the institution, we were just contending for the faith.   The UMC is a house past due for a major remodel.  I expect the crisis of the next couple years won’t be wasted and a very different wineskin will form.”  </a:t>
            </a:r>
          </a:p>
          <a:p>
            <a:pPr marL="0" indent="0">
              <a:spcBef>
                <a:spcPts val="0"/>
              </a:spcBef>
              <a:spcAft>
                <a:spcPts val="0"/>
              </a:spcAft>
              <a:buNone/>
            </a:pPr>
            <a:r>
              <a:rPr lang="en-US" sz="2400" dirty="0">
                <a:cs typeface="Times New Roman" panose="02020603050405020304" pitchFamily="18" charset="0"/>
              </a:rPr>
              <a:t>– Rev. Chris Ritter, delegate, Illinois Great Rivers Conference</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765BF025-161A-134A-AA01-974E1D432EFD}"/>
              </a:ext>
            </a:extLst>
          </p:cNvPr>
          <p:cNvPicPr>
            <a:picLocks noChangeAspect="1"/>
          </p:cNvPicPr>
          <p:nvPr/>
        </p:nvPicPr>
        <p:blipFill>
          <a:blip r:embed="rId3"/>
          <a:stretch>
            <a:fillRect/>
          </a:stretch>
        </p:blipFill>
        <p:spPr>
          <a:xfrm>
            <a:off x="0" y="42762"/>
            <a:ext cx="4572000" cy="2876501"/>
          </a:xfrm>
          <a:prstGeom prst="rect">
            <a:avLst/>
          </a:prstGeom>
        </p:spPr>
      </p:pic>
      <p:pic>
        <p:nvPicPr>
          <p:cNvPr id="7" name="Picture 6">
            <a:extLst>
              <a:ext uri="{FF2B5EF4-FFF2-40B4-BE49-F238E27FC236}">
                <a16:creationId xmlns:a16="http://schemas.microsoft.com/office/drawing/2014/main" id="{5E482FCB-E9F8-F34A-BE90-D416131B57AA}"/>
              </a:ext>
            </a:extLst>
          </p:cNvPr>
          <p:cNvPicPr>
            <a:picLocks noChangeAspect="1"/>
          </p:cNvPicPr>
          <p:nvPr/>
        </p:nvPicPr>
        <p:blipFill>
          <a:blip r:embed="rId4"/>
          <a:stretch>
            <a:fillRect/>
          </a:stretch>
        </p:blipFill>
        <p:spPr>
          <a:xfrm>
            <a:off x="4569241" y="42762"/>
            <a:ext cx="4431323" cy="2880360"/>
          </a:xfrm>
          <a:prstGeom prst="rect">
            <a:avLst/>
          </a:prstGeom>
        </p:spPr>
      </p:pic>
    </p:spTree>
    <p:extLst>
      <p:ext uri="{BB962C8B-B14F-4D97-AF65-F5344CB8AC3E}">
        <p14:creationId xmlns:p14="http://schemas.microsoft.com/office/powerpoint/2010/main" val="2670695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FC5F00E-8AFC-7141-AA63-93FA4FB2D6C2}"/>
              </a:ext>
            </a:extLst>
          </p:cNvPr>
          <p:cNvSpPr>
            <a:spLocks noGrp="1"/>
          </p:cNvSpPr>
          <p:nvPr>
            <p:ph idx="1"/>
          </p:nvPr>
        </p:nvSpPr>
        <p:spPr>
          <a:xfrm>
            <a:off x="2881746" y="166256"/>
            <a:ext cx="6118818" cy="6691744"/>
          </a:xfrm>
        </p:spPr>
        <p:txBody>
          <a:bodyPr>
            <a:normAutofit fontScale="25000" lnSpcReduction="20000"/>
          </a:bodyPr>
          <a:lstStyle/>
          <a:p>
            <a:pPr marL="0" indent="0" fontAlgn="base">
              <a:buNone/>
            </a:pPr>
            <a:r>
              <a:rPr lang="en-US" sz="11200" dirty="0">
                <a:cs typeface="Times New Roman" panose="02020603050405020304" pitchFamily="18" charset="0"/>
              </a:rPr>
              <a:t>“…the coalition that leaders of the WCA put together … hurt, once more, our LGBTQ members, their families and friends.  They have harmed United Methodism’s witness in America. They will have negatively impacted our mission work in the world.  They have significantly impacted our ministry with young adults and the generations that follow ….</a:t>
            </a:r>
            <a:r>
              <a:rPr lang="en-US" sz="11200" b="1" dirty="0">
                <a:cs typeface="Times New Roman" panose="02020603050405020304" pitchFamily="18" charset="0"/>
              </a:rPr>
              <a:t> </a:t>
            </a:r>
            <a:r>
              <a:rPr lang="en-US" sz="11200" dirty="0">
                <a:cs typeface="Times New Roman" panose="02020603050405020304" pitchFamily="18" charset="0"/>
              </a:rPr>
              <a:t>I will not treat my gay and lesbian people as second class.  I will not quietly accept the way backwards as an acceptable way for us to live together as United Methodists.”</a:t>
            </a:r>
            <a:br>
              <a:rPr lang="en-US" sz="11200" b="1" dirty="0">
                <a:cs typeface="Times New Roman" panose="02020603050405020304" pitchFamily="18" charset="0"/>
              </a:rPr>
            </a:br>
            <a:br>
              <a:rPr lang="en-US" sz="11200" b="1" dirty="0">
                <a:cs typeface="Times New Roman" panose="02020603050405020304" pitchFamily="18" charset="0"/>
              </a:rPr>
            </a:br>
            <a:r>
              <a:rPr lang="en-US" sz="11200" dirty="0">
                <a:cs typeface="Times New Roman" panose="02020603050405020304" pitchFamily="18" charset="0"/>
              </a:rPr>
              <a:t>-Adam Hamilton, Pastor of Church of the Resurrection</a:t>
            </a:r>
            <a:r>
              <a:rPr lang="en-US" sz="11200" dirty="0"/>
              <a:t> </a:t>
            </a:r>
          </a:p>
          <a:p>
            <a:pPr marL="0" indent="0">
              <a:buNone/>
            </a:pPr>
            <a:endParaRPr lang="en-US" dirty="0"/>
          </a:p>
        </p:txBody>
      </p:sp>
      <p:pic>
        <p:nvPicPr>
          <p:cNvPr id="6" name="Picture 5">
            <a:extLst>
              <a:ext uri="{FF2B5EF4-FFF2-40B4-BE49-F238E27FC236}">
                <a16:creationId xmlns:a16="http://schemas.microsoft.com/office/drawing/2014/main" id="{1EAE3C78-9CD8-8041-9A52-0A10DD5BE500}"/>
              </a:ext>
            </a:extLst>
          </p:cNvPr>
          <p:cNvPicPr>
            <a:picLocks noChangeAspect="1"/>
          </p:cNvPicPr>
          <p:nvPr/>
        </p:nvPicPr>
        <p:blipFill rotWithShape="1">
          <a:blip r:embed="rId2"/>
          <a:srcRect l="14337" r="20831"/>
          <a:stretch/>
        </p:blipFill>
        <p:spPr>
          <a:xfrm>
            <a:off x="0" y="1195299"/>
            <a:ext cx="2881746" cy="2959100"/>
          </a:xfrm>
          <a:prstGeom prst="rect">
            <a:avLst/>
          </a:prstGeom>
        </p:spPr>
      </p:pic>
    </p:spTree>
    <p:extLst>
      <p:ext uri="{BB962C8B-B14F-4D97-AF65-F5344CB8AC3E}">
        <p14:creationId xmlns:p14="http://schemas.microsoft.com/office/powerpoint/2010/main" val="338063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1022-CCC7-EF46-9FF2-3EF218D56CB8}"/>
              </a:ext>
            </a:extLst>
          </p:cNvPr>
          <p:cNvSpPr>
            <a:spLocks noGrp="1"/>
          </p:cNvSpPr>
          <p:nvPr>
            <p:ph type="title"/>
          </p:nvPr>
        </p:nvSpPr>
        <p:spPr>
          <a:xfrm>
            <a:off x="259081" y="90752"/>
            <a:ext cx="8741483" cy="1067488"/>
          </a:xfrm>
        </p:spPr>
        <p:txBody>
          <a:bodyPr/>
          <a:lstStyle/>
          <a:p>
            <a:r>
              <a:rPr lang="en-US" dirty="0"/>
              <a:t>What went into effect in January?</a:t>
            </a:r>
          </a:p>
        </p:txBody>
      </p:sp>
      <p:sp>
        <p:nvSpPr>
          <p:cNvPr id="3" name="Content Placeholder 2">
            <a:extLst>
              <a:ext uri="{FF2B5EF4-FFF2-40B4-BE49-F238E27FC236}">
                <a16:creationId xmlns:a16="http://schemas.microsoft.com/office/drawing/2014/main" id="{1D11C8C0-3432-7E42-B06C-687B0ED468ED}"/>
              </a:ext>
            </a:extLst>
          </p:cNvPr>
          <p:cNvSpPr>
            <a:spLocks noGrp="1"/>
          </p:cNvSpPr>
          <p:nvPr>
            <p:ph idx="1"/>
          </p:nvPr>
        </p:nvSpPr>
        <p:spPr>
          <a:xfrm>
            <a:off x="259081" y="1341120"/>
            <a:ext cx="8741484" cy="5129585"/>
          </a:xfrm>
        </p:spPr>
        <p:txBody>
          <a:bodyPr>
            <a:normAutofit/>
          </a:bodyPr>
          <a:lstStyle/>
          <a:p>
            <a:pPr marL="0" indent="0">
              <a:buNone/>
            </a:pPr>
            <a:r>
              <a:rPr lang="en-US" dirty="0"/>
              <a:t>“self-avowed practicing homosexual” </a:t>
            </a:r>
            <a:r>
              <a:rPr lang="en-US" dirty="0">
                <a:solidFill>
                  <a:srgbClr val="C00000"/>
                </a:solidFill>
              </a:rPr>
              <a:t>was expanded </a:t>
            </a:r>
            <a:r>
              <a:rPr lang="en-US" dirty="0"/>
              <a:t>to</a:t>
            </a:r>
            <a:r>
              <a:rPr lang="en-US" dirty="0">
                <a:cs typeface="Times New Roman" panose="02020603050405020304" pitchFamily="18" charset="0"/>
              </a:rPr>
              <a:t> include those “living in a same-sex marriage, domestic partnership or civil union, or is a person who publicly states she or he is a practicing homosexual.” </a:t>
            </a:r>
          </a:p>
          <a:p>
            <a:pPr marL="0" indent="0">
              <a:buNone/>
            </a:pPr>
            <a:r>
              <a:rPr lang="en-US" dirty="0">
                <a:cs typeface="Times New Roman" panose="02020603050405020304" pitchFamily="18" charset="0"/>
              </a:rPr>
              <a:t>(Pet # 90032, Footnote 1 Qualifications for Ministry - ¶ 304.3)</a:t>
            </a:r>
            <a:endParaRPr lang="en-US" dirty="0"/>
          </a:p>
        </p:txBody>
      </p:sp>
    </p:spTree>
    <p:extLst>
      <p:ext uri="{BB962C8B-B14F-4D97-AF65-F5344CB8AC3E}">
        <p14:creationId xmlns:p14="http://schemas.microsoft.com/office/powerpoint/2010/main" val="272220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1E31-EFA5-194C-9FD7-87BBE5CC9D23}"/>
              </a:ext>
            </a:extLst>
          </p:cNvPr>
          <p:cNvSpPr>
            <a:spLocks noGrp="1"/>
          </p:cNvSpPr>
          <p:nvPr>
            <p:ph type="title"/>
          </p:nvPr>
        </p:nvSpPr>
        <p:spPr>
          <a:xfrm>
            <a:off x="67961" y="0"/>
            <a:ext cx="9000563" cy="1499616"/>
          </a:xfrm>
        </p:spPr>
        <p:txBody>
          <a:bodyPr/>
          <a:lstStyle/>
          <a:p>
            <a:r>
              <a:rPr lang="en-US" dirty="0"/>
              <a:t>What went into effect in January?</a:t>
            </a:r>
          </a:p>
        </p:txBody>
      </p:sp>
      <p:sp>
        <p:nvSpPr>
          <p:cNvPr id="3" name="Content Placeholder 2">
            <a:extLst>
              <a:ext uri="{FF2B5EF4-FFF2-40B4-BE49-F238E27FC236}">
                <a16:creationId xmlns:a16="http://schemas.microsoft.com/office/drawing/2014/main" id="{5424E897-0EFA-4042-A909-214A301E1725}"/>
              </a:ext>
            </a:extLst>
          </p:cNvPr>
          <p:cNvSpPr>
            <a:spLocks noGrp="1"/>
          </p:cNvSpPr>
          <p:nvPr>
            <p:ph idx="1"/>
          </p:nvPr>
        </p:nvSpPr>
        <p:spPr>
          <a:xfrm>
            <a:off x="67962" y="1234440"/>
            <a:ext cx="8932602" cy="5623560"/>
          </a:xfrm>
        </p:spPr>
        <p:txBody>
          <a:bodyPr>
            <a:normAutofit fontScale="85000" lnSpcReduction="10000"/>
          </a:bodyPr>
          <a:lstStyle/>
          <a:p>
            <a:pPr lvl="1"/>
            <a:r>
              <a:rPr lang="en-US" b="1" dirty="0">
                <a:solidFill>
                  <a:srgbClr val="C00000"/>
                </a:solidFill>
                <a:cs typeface="Times New Roman" panose="02020603050405020304" pitchFamily="18" charset="0"/>
              </a:rPr>
              <a:t>Bishops</a:t>
            </a:r>
            <a:r>
              <a:rPr lang="en-US" b="1" dirty="0">
                <a:cs typeface="Times New Roman" panose="02020603050405020304" pitchFamily="18" charset="0"/>
              </a:rPr>
              <a:t> </a:t>
            </a:r>
            <a:r>
              <a:rPr lang="en-US" dirty="0">
                <a:cs typeface="Times New Roman" panose="02020603050405020304" pitchFamily="18" charset="0"/>
              </a:rPr>
              <a:t>are </a:t>
            </a:r>
            <a:r>
              <a:rPr lang="en-US" b="1" dirty="0">
                <a:solidFill>
                  <a:srgbClr val="C00000"/>
                </a:solidFill>
                <a:cs typeface="Times New Roman" panose="02020603050405020304" pitchFamily="18" charset="0"/>
              </a:rPr>
              <a:t>prohibited</a:t>
            </a:r>
            <a:r>
              <a:rPr lang="en-US" dirty="0">
                <a:cs typeface="Times New Roman" panose="02020603050405020304" pitchFamily="18" charset="0"/>
              </a:rPr>
              <a:t> from consecrating, commissioning, or </a:t>
            </a:r>
            <a:r>
              <a:rPr lang="en-US" b="1" dirty="0">
                <a:cs typeface="Times New Roman" panose="02020603050405020304" pitchFamily="18" charset="0"/>
              </a:rPr>
              <a:t>ordaining</a:t>
            </a:r>
            <a:r>
              <a:rPr lang="en-US" dirty="0">
                <a:cs typeface="Times New Roman" panose="02020603050405020304" pitchFamily="18" charset="0"/>
              </a:rPr>
              <a:t> people who </a:t>
            </a:r>
            <a:r>
              <a:rPr lang="en-US" b="1" dirty="0">
                <a:cs typeface="Times New Roman" panose="02020603050405020304" pitchFamily="18" charset="0"/>
              </a:rPr>
              <a:t>are self-avowed homosexuals</a:t>
            </a:r>
            <a:r>
              <a:rPr lang="en-US" dirty="0">
                <a:cs typeface="Times New Roman" panose="02020603050405020304" pitchFamily="18" charset="0"/>
              </a:rPr>
              <a:t>. (90036 #5)</a:t>
            </a:r>
          </a:p>
          <a:p>
            <a:r>
              <a:rPr lang="en-US" dirty="0">
                <a:cs typeface="Times New Roman" panose="02020603050405020304" pitchFamily="18" charset="0"/>
              </a:rPr>
              <a:t>The District Committee on Ordained Ministry and Board of Ordained Ministry </a:t>
            </a:r>
            <a:r>
              <a:rPr lang="en-US" b="1" dirty="0">
                <a:solidFill>
                  <a:srgbClr val="C00000"/>
                </a:solidFill>
                <a:cs typeface="Times New Roman" panose="02020603050405020304" pitchFamily="18" charset="0"/>
              </a:rPr>
              <a:t>cannot recommend for</a:t>
            </a:r>
            <a:r>
              <a:rPr lang="en-US" dirty="0">
                <a:solidFill>
                  <a:srgbClr val="C00000"/>
                </a:solidFill>
                <a:cs typeface="Times New Roman" panose="02020603050405020304" pitchFamily="18" charset="0"/>
              </a:rPr>
              <a:t> </a:t>
            </a:r>
            <a:r>
              <a:rPr lang="en-US" dirty="0">
                <a:cs typeface="Times New Roman" panose="02020603050405020304" pitchFamily="18" charset="0"/>
              </a:rPr>
              <a:t>candidacy, licensing, commissioning or </a:t>
            </a:r>
            <a:r>
              <a:rPr lang="en-US" b="1" dirty="0">
                <a:solidFill>
                  <a:srgbClr val="C00000"/>
                </a:solidFill>
                <a:cs typeface="Times New Roman" panose="02020603050405020304" pitchFamily="18" charset="0"/>
              </a:rPr>
              <a:t>ordination</a:t>
            </a:r>
            <a:r>
              <a:rPr lang="en-US" dirty="0">
                <a:cs typeface="Times New Roman" panose="02020603050405020304" pitchFamily="18" charset="0"/>
              </a:rPr>
              <a:t>, someone who does not meet the qualifications for ordained ministry. (90043 #12)</a:t>
            </a:r>
          </a:p>
          <a:p>
            <a:r>
              <a:rPr lang="en-US" dirty="0">
                <a:cs typeface="Times New Roman" panose="02020603050405020304" pitchFamily="18" charset="0"/>
              </a:rPr>
              <a:t>When a complaint/charge is brought to the Bishop regarding a violation, the Bishop has discretion about how to proceed. Now, the Bishop </a:t>
            </a:r>
            <a:r>
              <a:rPr lang="en-US" b="1" dirty="0">
                <a:solidFill>
                  <a:srgbClr val="C00000"/>
                </a:solidFill>
                <a:cs typeface="Times New Roman" panose="02020603050405020304" pitchFamily="18" charset="0"/>
              </a:rPr>
              <a:t>cannot dismiss the complaint</a:t>
            </a:r>
            <a:r>
              <a:rPr lang="en-US" dirty="0">
                <a:cs typeface="Times New Roman" panose="02020603050405020304" pitchFamily="18" charset="0"/>
              </a:rPr>
              <a:t>, unless it has no basis in law or fact. (90044 #13)</a:t>
            </a:r>
          </a:p>
          <a:p>
            <a:endParaRPr lang="en-US" dirty="0"/>
          </a:p>
          <a:p>
            <a:endParaRPr lang="en-US" dirty="0"/>
          </a:p>
          <a:p>
            <a:endParaRPr lang="en-US" dirty="0"/>
          </a:p>
        </p:txBody>
      </p:sp>
    </p:spTree>
    <p:extLst>
      <p:ext uri="{BB962C8B-B14F-4D97-AF65-F5344CB8AC3E}">
        <p14:creationId xmlns:p14="http://schemas.microsoft.com/office/powerpoint/2010/main" val="70026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5620-AAB9-8A4A-9A97-86EF4C7A09A5}"/>
              </a:ext>
            </a:extLst>
          </p:cNvPr>
          <p:cNvSpPr>
            <a:spLocks noGrp="1"/>
          </p:cNvSpPr>
          <p:nvPr>
            <p:ph type="title"/>
          </p:nvPr>
        </p:nvSpPr>
        <p:spPr/>
        <p:txBody>
          <a:bodyPr/>
          <a:lstStyle/>
          <a:p>
            <a:endParaRPr lang="en-US" dirty="0"/>
          </a:p>
        </p:txBody>
      </p:sp>
      <p:graphicFrame>
        <p:nvGraphicFramePr>
          <p:cNvPr id="12" name="Diagram 11">
            <a:extLst>
              <a:ext uri="{FF2B5EF4-FFF2-40B4-BE49-F238E27FC236}">
                <a16:creationId xmlns:a16="http://schemas.microsoft.com/office/drawing/2014/main" id="{BC32F856-4D80-404B-8468-DCB3337EA9A4}"/>
              </a:ext>
            </a:extLst>
          </p:cNvPr>
          <p:cNvGraphicFramePr/>
          <p:nvPr>
            <p:extLst>
              <p:ext uri="{D42A27DB-BD31-4B8C-83A1-F6EECF244321}">
                <p14:modId xmlns:p14="http://schemas.microsoft.com/office/powerpoint/2010/main" val="646200017"/>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8188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1E31-EFA5-194C-9FD7-87BBE5CC9D23}"/>
              </a:ext>
            </a:extLst>
          </p:cNvPr>
          <p:cNvSpPr>
            <a:spLocks noGrp="1"/>
          </p:cNvSpPr>
          <p:nvPr>
            <p:ph type="title"/>
          </p:nvPr>
        </p:nvSpPr>
        <p:spPr>
          <a:xfrm>
            <a:off x="135924" y="0"/>
            <a:ext cx="8864639" cy="1499616"/>
          </a:xfrm>
        </p:spPr>
        <p:txBody>
          <a:bodyPr/>
          <a:lstStyle/>
          <a:p>
            <a:r>
              <a:rPr lang="en-US" dirty="0"/>
              <a:t>What went into effect in January?</a:t>
            </a:r>
          </a:p>
        </p:txBody>
      </p:sp>
      <p:sp>
        <p:nvSpPr>
          <p:cNvPr id="3" name="Content Placeholder 2">
            <a:extLst>
              <a:ext uri="{FF2B5EF4-FFF2-40B4-BE49-F238E27FC236}">
                <a16:creationId xmlns:a16="http://schemas.microsoft.com/office/drawing/2014/main" id="{5424E897-0EFA-4042-A909-214A301E1725}"/>
              </a:ext>
            </a:extLst>
          </p:cNvPr>
          <p:cNvSpPr>
            <a:spLocks noGrp="1"/>
          </p:cNvSpPr>
          <p:nvPr>
            <p:ph idx="1"/>
          </p:nvPr>
        </p:nvSpPr>
        <p:spPr>
          <a:xfrm>
            <a:off x="135924" y="1371601"/>
            <a:ext cx="8864639" cy="5388014"/>
          </a:xfrm>
        </p:spPr>
        <p:txBody>
          <a:bodyPr>
            <a:normAutofit/>
          </a:bodyPr>
          <a:lstStyle/>
          <a:p>
            <a:pPr marL="0" lvl="1" indent="0">
              <a:buNone/>
            </a:pPr>
            <a:r>
              <a:rPr lang="en-US" sz="2800" b="1" dirty="0">
                <a:cs typeface="Times New Roman" panose="02020603050405020304" pitchFamily="18" charset="0"/>
              </a:rPr>
              <a:t>Mandatory Minimum Penalties </a:t>
            </a:r>
            <a:r>
              <a:rPr lang="en-US" sz="2800" dirty="0">
                <a:cs typeface="Times New Roman" panose="02020603050405020304" pitchFamily="18" charset="0"/>
              </a:rPr>
              <a:t>for clergy who have been convicted of conducting same-sex weddings or celebrations of homosexual unions. </a:t>
            </a:r>
            <a:br>
              <a:rPr lang="en-US" sz="2800" dirty="0">
                <a:cs typeface="Times New Roman" panose="02020603050405020304" pitchFamily="18" charset="0"/>
              </a:rPr>
            </a:br>
            <a:br>
              <a:rPr lang="en-US" sz="2800" dirty="0">
                <a:cs typeface="Times New Roman" panose="02020603050405020304" pitchFamily="18" charset="0"/>
              </a:rPr>
            </a:br>
            <a:r>
              <a:rPr lang="en-US" sz="2800" b="1" i="1" dirty="0">
                <a:cs typeface="Times New Roman" panose="02020603050405020304" pitchFamily="18" charset="0"/>
              </a:rPr>
              <a:t>First offense </a:t>
            </a:r>
            <a:r>
              <a:rPr lang="en-US" sz="2800" dirty="0">
                <a:cs typeface="Times New Roman" panose="02020603050405020304" pitchFamily="18" charset="0"/>
              </a:rPr>
              <a:t>– one year suspension without pay. </a:t>
            </a:r>
            <a:br>
              <a:rPr lang="en-US" sz="2800" dirty="0">
                <a:cs typeface="Times New Roman" panose="02020603050405020304" pitchFamily="18" charset="0"/>
              </a:rPr>
            </a:br>
            <a:r>
              <a:rPr lang="en-US" sz="2800" b="1" i="1" dirty="0">
                <a:cs typeface="Times New Roman" panose="02020603050405020304" pitchFamily="18" charset="0"/>
              </a:rPr>
              <a:t>Second offense </a:t>
            </a:r>
            <a:r>
              <a:rPr lang="en-US" sz="2800" dirty="0">
                <a:cs typeface="Times New Roman" panose="02020603050405020304" pitchFamily="18" charset="0"/>
              </a:rPr>
              <a:t>– termination of conference membership and revocation of credentials.  (90042 #11)</a:t>
            </a:r>
          </a:p>
          <a:p>
            <a:endParaRPr lang="en-US" dirty="0"/>
          </a:p>
          <a:p>
            <a:endParaRPr lang="en-US" dirty="0"/>
          </a:p>
          <a:p>
            <a:endParaRPr lang="en-US" dirty="0"/>
          </a:p>
        </p:txBody>
      </p:sp>
    </p:spTree>
    <p:extLst>
      <p:ext uri="{BB962C8B-B14F-4D97-AF65-F5344CB8AC3E}">
        <p14:creationId xmlns:p14="http://schemas.microsoft.com/office/powerpoint/2010/main" val="297235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Trust Clause ¶ 2501	</a:t>
            </a:r>
          </a:p>
        </p:txBody>
      </p:sp>
      <p:sp>
        <p:nvSpPr>
          <p:cNvPr id="3" name="Content Placeholder 2"/>
          <p:cNvSpPr>
            <a:spLocks noGrp="1"/>
          </p:cNvSpPr>
          <p:nvPr>
            <p:ph idx="1"/>
          </p:nvPr>
        </p:nvSpPr>
        <p:spPr>
          <a:xfrm>
            <a:off x="121920" y="1590369"/>
            <a:ext cx="9022080" cy="4718992"/>
          </a:xfrm>
        </p:spPr>
        <p:txBody>
          <a:bodyPr/>
          <a:lstStyle/>
          <a:p>
            <a:r>
              <a:rPr lang="en-US" dirty="0">
                <a:cs typeface="Times New Roman" panose="02020603050405020304" pitchFamily="18" charset="0"/>
              </a:rPr>
              <a:t>Each congregation’s property is held in trust, for the benefit of the entire denomination.</a:t>
            </a:r>
          </a:p>
          <a:p>
            <a:r>
              <a:rPr lang="en-US" dirty="0">
                <a:cs typeface="Times New Roman" panose="02020603050405020304" pitchFamily="18" charset="0"/>
              </a:rPr>
              <a:t>Property cannot be sold, bought, or substantially changed without the involvement of the district superintendent and the district site committee.</a:t>
            </a:r>
          </a:p>
        </p:txBody>
      </p:sp>
    </p:spTree>
    <p:extLst>
      <p:ext uri="{BB962C8B-B14F-4D97-AF65-F5344CB8AC3E}">
        <p14:creationId xmlns:p14="http://schemas.microsoft.com/office/powerpoint/2010/main" val="3465766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7D45-3F45-4B41-8865-4818070078AD}"/>
              </a:ext>
            </a:extLst>
          </p:cNvPr>
          <p:cNvSpPr>
            <a:spLocks noGrp="1"/>
          </p:cNvSpPr>
          <p:nvPr>
            <p:ph type="title"/>
          </p:nvPr>
        </p:nvSpPr>
        <p:spPr>
          <a:xfrm>
            <a:off x="270164" y="90752"/>
            <a:ext cx="8873835" cy="1499616"/>
          </a:xfrm>
        </p:spPr>
        <p:txBody>
          <a:bodyPr/>
          <a:lstStyle/>
          <a:p>
            <a:r>
              <a:rPr lang="en-US" dirty="0"/>
              <a:t>Disaffiliation of Local Churches Over Issues Related to Human Sexuality ¶ 2553</a:t>
            </a:r>
          </a:p>
        </p:txBody>
      </p:sp>
      <p:sp>
        <p:nvSpPr>
          <p:cNvPr id="3" name="Content Placeholder 2">
            <a:extLst>
              <a:ext uri="{FF2B5EF4-FFF2-40B4-BE49-F238E27FC236}">
                <a16:creationId xmlns:a16="http://schemas.microsoft.com/office/drawing/2014/main" id="{07526EF3-24CF-F24C-A527-3A395122F1CF}"/>
              </a:ext>
            </a:extLst>
          </p:cNvPr>
          <p:cNvSpPr>
            <a:spLocks noGrp="1"/>
          </p:cNvSpPr>
          <p:nvPr>
            <p:ph idx="1"/>
          </p:nvPr>
        </p:nvSpPr>
        <p:spPr>
          <a:xfrm>
            <a:off x="270165" y="1766455"/>
            <a:ext cx="8730400" cy="5091545"/>
          </a:xfrm>
        </p:spPr>
        <p:txBody>
          <a:bodyPr>
            <a:normAutofit fontScale="85000" lnSpcReduction="10000"/>
          </a:bodyPr>
          <a:lstStyle/>
          <a:p>
            <a:r>
              <a:rPr lang="en-US" dirty="0"/>
              <a:t>The disaffiliation resolution must be approved by a two-thirds majority of the professing members of the local church present and voting at the church conference.</a:t>
            </a:r>
          </a:p>
          <a:p>
            <a:r>
              <a:rPr lang="en-US" dirty="0"/>
              <a:t>The conference board of trustees establishes the terms and conditions, including the effective date, of the agreement between the annual conference and the exiting local church in accordance with applicable church law and civil laws.</a:t>
            </a:r>
          </a:p>
          <a:p>
            <a:r>
              <a:rPr lang="en-US" dirty="0"/>
              <a:t>The disaffiliation agreement must be ratified by a simple majority of the members of the annual conference present and voting.</a:t>
            </a:r>
          </a:p>
          <a:p>
            <a:endParaRPr lang="en-US" dirty="0"/>
          </a:p>
        </p:txBody>
      </p:sp>
    </p:spTree>
    <p:extLst>
      <p:ext uri="{BB962C8B-B14F-4D97-AF65-F5344CB8AC3E}">
        <p14:creationId xmlns:p14="http://schemas.microsoft.com/office/powerpoint/2010/main" val="1046970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DAA5F3-4C99-3448-B5BA-3D8BDEB1D5D7}"/>
              </a:ext>
            </a:extLst>
          </p:cNvPr>
          <p:cNvPicPr>
            <a:picLocks noChangeAspect="1"/>
          </p:cNvPicPr>
          <p:nvPr/>
        </p:nvPicPr>
        <p:blipFill>
          <a:blip r:embed="rId3"/>
          <a:stretch>
            <a:fillRect/>
          </a:stretch>
        </p:blipFill>
        <p:spPr>
          <a:xfrm>
            <a:off x="1911927" y="0"/>
            <a:ext cx="5137111" cy="6858000"/>
          </a:xfrm>
          <a:prstGeom prst="rect">
            <a:avLst/>
          </a:prstGeom>
        </p:spPr>
      </p:pic>
      <p:sp>
        <p:nvSpPr>
          <p:cNvPr id="5" name="Title 4">
            <a:extLst>
              <a:ext uri="{FF2B5EF4-FFF2-40B4-BE49-F238E27FC236}">
                <a16:creationId xmlns:a16="http://schemas.microsoft.com/office/drawing/2014/main" id="{DF499B40-DCBE-B147-90B7-B0B3524A0C4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29468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A0C0-E5EE-1D4B-9984-D99313CB8DAE}"/>
              </a:ext>
            </a:extLst>
          </p:cNvPr>
          <p:cNvSpPr>
            <a:spLocks noGrp="1"/>
          </p:cNvSpPr>
          <p:nvPr>
            <p:ph type="title"/>
          </p:nvPr>
        </p:nvSpPr>
        <p:spPr>
          <a:xfrm>
            <a:off x="200723" y="90752"/>
            <a:ext cx="8799842" cy="1499616"/>
          </a:xfrm>
        </p:spPr>
        <p:txBody>
          <a:bodyPr/>
          <a:lstStyle/>
          <a:p>
            <a:r>
              <a:rPr lang="en-US" dirty="0"/>
              <a:t>Major Plans Being Discussed</a:t>
            </a:r>
          </a:p>
        </p:txBody>
      </p:sp>
      <p:sp>
        <p:nvSpPr>
          <p:cNvPr id="3" name="Content Placeholder 2">
            <a:extLst>
              <a:ext uri="{FF2B5EF4-FFF2-40B4-BE49-F238E27FC236}">
                <a16:creationId xmlns:a16="http://schemas.microsoft.com/office/drawing/2014/main" id="{6740CC3F-E4A4-2E48-8177-E2ADD89124E8}"/>
              </a:ext>
            </a:extLst>
          </p:cNvPr>
          <p:cNvSpPr>
            <a:spLocks noGrp="1"/>
          </p:cNvSpPr>
          <p:nvPr>
            <p:ph idx="1"/>
          </p:nvPr>
        </p:nvSpPr>
        <p:spPr>
          <a:xfrm>
            <a:off x="200723" y="1669775"/>
            <a:ext cx="8943277" cy="4800930"/>
          </a:xfrm>
        </p:spPr>
        <p:txBody>
          <a:bodyPr/>
          <a:lstStyle/>
          <a:p>
            <a:r>
              <a:rPr lang="en-US" dirty="0"/>
              <a:t>There are</a:t>
            </a:r>
            <a:r>
              <a:rPr lang="en-US" i="1" dirty="0"/>
              <a:t> several </a:t>
            </a:r>
            <a:r>
              <a:rPr lang="en-US" dirty="0"/>
              <a:t>plans that may be discussed at General Conference.</a:t>
            </a:r>
          </a:p>
          <a:p>
            <a:r>
              <a:rPr lang="en-US" dirty="0"/>
              <a:t> These include: </a:t>
            </a:r>
            <a:r>
              <a:rPr lang="en-US" i="1" dirty="0"/>
              <a:t>Indianapolis Plan, New Expressions Worldwide </a:t>
            </a:r>
            <a:r>
              <a:rPr lang="en-US" dirty="0"/>
              <a:t>(UM Forward), and </a:t>
            </a:r>
            <a:r>
              <a:rPr lang="en-US" i="1" dirty="0"/>
              <a:t>Next Generation UMC</a:t>
            </a:r>
            <a:r>
              <a:rPr lang="en-US" dirty="0"/>
              <a:t> (</a:t>
            </a:r>
            <a:r>
              <a:rPr lang="en-US" dirty="0" err="1"/>
              <a:t>UMCNext</a:t>
            </a:r>
            <a:r>
              <a:rPr lang="en-US" dirty="0"/>
              <a:t>).</a:t>
            </a:r>
          </a:p>
        </p:txBody>
      </p:sp>
    </p:spTree>
    <p:extLst>
      <p:ext uri="{BB962C8B-B14F-4D97-AF65-F5344CB8AC3E}">
        <p14:creationId xmlns:p14="http://schemas.microsoft.com/office/powerpoint/2010/main" val="1725315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D87B-FD67-AA43-A0C0-BF3F688AB4DC}"/>
              </a:ext>
            </a:extLst>
          </p:cNvPr>
          <p:cNvSpPr>
            <a:spLocks noGrp="1"/>
          </p:cNvSpPr>
          <p:nvPr>
            <p:ph type="title"/>
          </p:nvPr>
        </p:nvSpPr>
        <p:spPr>
          <a:xfrm>
            <a:off x="0" y="90752"/>
            <a:ext cx="9143999" cy="1499616"/>
          </a:xfrm>
        </p:spPr>
        <p:txBody>
          <a:bodyPr/>
          <a:lstStyle/>
          <a:p>
            <a:r>
              <a:rPr lang="en-US" dirty="0"/>
              <a:t>Protocol of Reconciliation &amp; Grace Through Separation</a:t>
            </a:r>
          </a:p>
        </p:txBody>
      </p:sp>
      <p:sp>
        <p:nvSpPr>
          <p:cNvPr id="3" name="Content Placeholder 2">
            <a:extLst>
              <a:ext uri="{FF2B5EF4-FFF2-40B4-BE49-F238E27FC236}">
                <a16:creationId xmlns:a16="http://schemas.microsoft.com/office/drawing/2014/main" id="{0A1162C5-E943-3F4F-816B-CC51F20F0AE2}"/>
              </a:ext>
            </a:extLst>
          </p:cNvPr>
          <p:cNvSpPr>
            <a:spLocks noGrp="1"/>
          </p:cNvSpPr>
          <p:nvPr>
            <p:ph idx="1"/>
          </p:nvPr>
        </p:nvSpPr>
        <p:spPr>
          <a:xfrm>
            <a:off x="3820495" y="1590368"/>
            <a:ext cx="5323504" cy="5267632"/>
          </a:xfrm>
        </p:spPr>
        <p:txBody>
          <a:bodyPr>
            <a:normAutofit/>
          </a:bodyPr>
          <a:lstStyle/>
          <a:p>
            <a:r>
              <a:rPr lang="en-US" dirty="0"/>
              <a:t>Mediated by </a:t>
            </a:r>
            <a:r>
              <a:rPr lang="en-US" b="1" dirty="0"/>
              <a:t>Kenneth Feinberg</a:t>
            </a:r>
            <a:r>
              <a:rPr lang="en-US" dirty="0"/>
              <a:t> (</a:t>
            </a:r>
            <a:r>
              <a:rPr lang="en-US" i="1" dirty="0"/>
              <a:t>who mediated September 11</a:t>
            </a:r>
            <a:r>
              <a:rPr lang="en-US" i="1" baseline="30000" dirty="0"/>
              <a:t>th</a:t>
            </a:r>
            <a:r>
              <a:rPr lang="en-US" i="1" dirty="0"/>
              <a:t> Victim Compensation Fund</a:t>
            </a:r>
            <a:r>
              <a:rPr lang="en-US" dirty="0"/>
              <a:t>)</a:t>
            </a:r>
          </a:p>
          <a:p>
            <a:r>
              <a:rPr lang="en-US" dirty="0"/>
              <a:t>Initiated by 3 Central Conference bishops (Africa, Europe, Asia). </a:t>
            </a:r>
          </a:p>
        </p:txBody>
      </p:sp>
      <p:pic>
        <p:nvPicPr>
          <p:cNvPr id="4" name="Content Placeholder 5" descr="A group of people sitting next to a person in a suit and tie&#10;&#10;Description automatically generated">
            <a:extLst>
              <a:ext uri="{FF2B5EF4-FFF2-40B4-BE49-F238E27FC236}">
                <a16:creationId xmlns:a16="http://schemas.microsoft.com/office/drawing/2014/main" id="{32A041E1-EEBD-5F49-B26D-EDB39CA06367}"/>
              </a:ext>
            </a:extLst>
          </p:cNvPr>
          <p:cNvPicPr>
            <a:picLocks noChangeAspect="1"/>
          </p:cNvPicPr>
          <p:nvPr/>
        </p:nvPicPr>
        <p:blipFill>
          <a:blip r:embed="rId3"/>
          <a:stretch>
            <a:fillRect/>
          </a:stretch>
        </p:blipFill>
        <p:spPr>
          <a:xfrm>
            <a:off x="193946" y="2004311"/>
            <a:ext cx="3626548" cy="3291840"/>
          </a:xfrm>
          <a:prstGeom prst="rect">
            <a:avLst/>
          </a:prstGeom>
        </p:spPr>
      </p:pic>
    </p:spTree>
    <p:extLst>
      <p:ext uri="{BB962C8B-B14F-4D97-AF65-F5344CB8AC3E}">
        <p14:creationId xmlns:p14="http://schemas.microsoft.com/office/powerpoint/2010/main" val="3680096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99A6-A074-A840-A012-EA8ED32C0D5F}"/>
              </a:ext>
            </a:extLst>
          </p:cNvPr>
          <p:cNvSpPr>
            <a:spLocks noGrp="1"/>
          </p:cNvSpPr>
          <p:nvPr>
            <p:ph type="title"/>
          </p:nvPr>
        </p:nvSpPr>
        <p:spPr>
          <a:xfrm>
            <a:off x="1" y="90752"/>
            <a:ext cx="9000564" cy="1499616"/>
          </a:xfrm>
        </p:spPr>
        <p:txBody>
          <a:bodyPr/>
          <a:lstStyle/>
          <a:p>
            <a:r>
              <a:rPr lang="en-US" dirty="0"/>
              <a:t>Protocol of Reconciliation &amp; Grace Through Separation</a:t>
            </a:r>
          </a:p>
        </p:txBody>
      </p:sp>
      <p:sp>
        <p:nvSpPr>
          <p:cNvPr id="3" name="Content Placeholder 2">
            <a:extLst>
              <a:ext uri="{FF2B5EF4-FFF2-40B4-BE49-F238E27FC236}">
                <a16:creationId xmlns:a16="http://schemas.microsoft.com/office/drawing/2014/main" id="{E6CB7A64-CD28-0747-94D0-FE58B574E1C8}"/>
              </a:ext>
            </a:extLst>
          </p:cNvPr>
          <p:cNvSpPr>
            <a:spLocks noGrp="1"/>
          </p:cNvSpPr>
          <p:nvPr>
            <p:ph idx="1"/>
          </p:nvPr>
        </p:nvSpPr>
        <p:spPr>
          <a:xfrm>
            <a:off x="249383" y="1669775"/>
            <a:ext cx="8751182" cy="4800930"/>
          </a:xfrm>
        </p:spPr>
        <p:txBody>
          <a:bodyPr/>
          <a:lstStyle/>
          <a:p>
            <a:pPr marL="0" indent="0">
              <a:buNone/>
            </a:pPr>
            <a:r>
              <a:rPr lang="en-US" dirty="0"/>
              <a:t>“The United Methodist Church and its members aspire to multiply the Methodist mission in the world by restructuring the Church through respectful and dignified separation. “</a:t>
            </a:r>
          </a:p>
          <a:p>
            <a:pPr marL="0" indent="0">
              <a:buNone/>
            </a:pPr>
            <a:endParaRPr lang="en-US" dirty="0"/>
          </a:p>
        </p:txBody>
      </p:sp>
    </p:spTree>
    <p:extLst>
      <p:ext uri="{BB962C8B-B14F-4D97-AF65-F5344CB8AC3E}">
        <p14:creationId xmlns:p14="http://schemas.microsoft.com/office/powerpoint/2010/main" val="277460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911F-B910-7144-9F1C-E4A4222E179B}"/>
              </a:ext>
            </a:extLst>
          </p:cNvPr>
          <p:cNvSpPr>
            <a:spLocks noGrp="1"/>
          </p:cNvSpPr>
          <p:nvPr>
            <p:ph type="title"/>
          </p:nvPr>
        </p:nvSpPr>
        <p:spPr>
          <a:xfrm>
            <a:off x="178421" y="90752"/>
            <a:ext cx="8822144" cy="1499616"/>
          </a:xfrm>
        </p:spPr>
        <p:txBody>
          <a:bodyPr/>
          <a:lstStyle/>
          <a:p>
            <a:r>
              <a:rPr lang="en-US" dirty="0"/>
              <a:t>Who signed it?</a:t>
            </a:r>
          </a:p>
        </p:txBody>
      </p:sp>
      <p:sp>
        <p:nvSpPr>
          <p:cNvPr id="3" name="Content Placeholder 2">
            <a:extLst>
              <a:ext uri="{FF2B5EF4-FFF2-40B4-BE49-F238E27FC236}">
                <a16:creationId xmlns:a16="http://schemas.microsoft.com/office/drawing/2014/main" id="{B7647E93-AF12-CD45-8E5D-348EFA7EA4CA}"/>
              </a:ext>
            </a:extLst>
          </p:cNvPr>
          <p:cNvSpPr>
            <a:spLocks noGrp="1"/>
          </p:cNvSpPr>
          <p:nvPr>
            <p:ph idx="1"/>
          </p:nvPr>
        </p:nvSpPr>
        <p:spPr>
          <a:xfrm>
            <a:off x="178421" y="1293540"/>
            <a:ext cx="8822143" cy="5564459"/>
          </a:xfrm>
        </p:spPr>
        <p:txBody>
          <a:bodyPr/>
          <a:lstStyle/>
          <a:p>
            <a:r>
              <a:rPr lang="en-US" dirty="0"/>
              <a:t>8 bishops (3 from Central Conferences; 5 from the U.S.)</a:t>
            </a:r>
          </a:p>
          <a:p>
            <a:r>
              <a:rPr lang="en-US" dirty="0"/>
              <a:t>A clergy person from the Philippines.</a:t>
            </a:r>
          </a:p>
          <a:p>
            <a:r>
              <a:rPr lang="en-US" dirty="0"/>
              <a:t> 8 representatives from caucuses including UM Next, WCA, Good News, RMN.</a:t>
            </a:r>
          </a:p>
          <a:p>
            <a:endParaRPr lang="en-US" dirty="0"/>
          </a:p>
        </p:txBody>
      </p:sp>
    </p:spTree>
    <p:extLst>
      <p:ext uri="{BB962C8B-B14F-4D97-AF65-F5344CB8AC3E}">
        <p14:creationId xmlns:p14="http://schemas.microsoft.com/office/powerpoint/2010/main" val="1904048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2AA31-A11C-EA4E-95BE-33972BEF801E}"/>
              </a:ext>
            </a:extLst>
          </p:cNvPr>
          <p:cNvSpPr>
            <a:spLocks noGrp="1"/>
          </p:cNvSpPr>
          <p:nvPr>
            <p:ph idx="1"/>
          </p:nvPr>
        </p:nvSpPr>
        <p:spPr>
          <a:xfrm>
            <a:off x="170121" y="106017"/>
            <a:ext cx="8830444" cy="6751982"/>
          </a:xfrm>
        </p:spPr>
        <p:txBody>
          <a:bodyPr numCol="2">
            <a:normAutofit fontScale="55000" lnSpcReduction="20000"/>
          </a:bodyPr>
          <a:lstStyle/>
          <a:p>
            <a:pPr marL="0" indent="0">
              <a:buNone/>
            </a:pPr>
            <a:r>
              <a:rPr lang="en-US" b="1" dirty="0"/>
              <a:t>Bishop Christian </a:t>
            </a:r>
            <a:r>
              <a:rPr lang="en-US" b="1" dirty="0" err="1"/>
              <a:t>Alsted</a:t>
            </a:r>
            <a:br>
              <a:rPr lang="en-US" dirty="0"/>
            </a:br>
            <a:r>
              <a:rPr lang="en-US" dirty="0"/>
              <a:t>(Nordic-Baltic Episcopal Area)</a:t>
            </a:r>
          </a:p>
          <a:p>
            <a:pPr marL="0" indent="0">
              <a:buNone/>
            </a:pPr>
            <a:r>
              <a:rPr lang="en-US" b="1" dirty="0"/>
              <a:t>Rev. Thomas Berlin</a:t>
            </a:r>
            <a:br>
              <a:rPr lang="en-US" dirty="0"/>
            </a:br>
            <a:r>
              <a:rPr lang="en-US" dirty="0"/>
              <a:t>(</a:t>
            </a:r>
            <a:r>
              <a:rPr lang="en-US" dirty="0" err="1"/>
              <a:t>UMCNext</a:t>
            </a:r>
            <a:r>
              <a:rPr lang="en-US" dirty="0"/>
              <a:t>)</a:t>
            </a:r>
          </a:p>
          <a:p>
            <a:pPr marL="0" indent="0">
              <a:buNone/>
            </a:pPr>
            <a:r>
              <a:rPr lang="en-US" b="1" dirty="0"/>
              <a:t>Bishop Thomas J. Bickerton</a:t>
            </a:r>
            <a:br>
              <a:rPr lang="en-US" dirty="0"/>
            </a:br>
            <a:r>
              <a:rPr lang="en-US" dirty="0"/>
              <a:t>(New York Episcopal Area)</a:t>
            </a:r>
          </a:p>
          <a:p>
            <a:pPr marL="0" indent="0">
              <a:buNone/>
            </a:pPr>
            <a:r>
              <a:rPr lang="en-US" b="1" dirty="0"/>
              <a:t>Rev. Keith </a:t>
            </a:r>
            <a:r>
              <a:rPr lang="en-US" b="1" dirty="0" err="1"/>
              <a:t>Boyette</a:t>
            </a:r>
            <a:br>
              <a:rPr lang="en-US" dirty="0"/>
            </a:br>
            <a:r>
              <a:rPr lang="en-US" dirty="0"/>
              <a:t>(Confessing Movement, Good News, Institute on Religion &amp; Democracy, and the Wesleyan Covenant Association)</a:t>
            </a:r>
          </a:p>
          <a:p>
            <a:pPr marL="0" indent="0">
              <a:buNone/>
            </a:pPr>
            <a:r>
              <a:rPr lang="en-US" b="1" dirty="0"/>
              <a:t>Bishop Kenneth Carter</a:t>
            </a:r>
            <a:br>
              <a:rPr lang="en-US" dirty="0"/>
            </a:br>
            <a:r>
              <a:rPr lang="en-US" dirty="0"/>
              <a:t>(Florida Episcopal Area)</a:t>
            </a:r>
          </a:p>
          <a:p>
            <a:pPr marL="0" indent="0">
              <a:buNone/>
            </a:pPr>
            <a:r>
              <a:rPr lang="en-US" b="1" dirty="0"/>
              <a:t>Rev. </a:t>
            </a:r>
            <a:r>
              <a:rPr lang="en-US" b="1" dirty="0" err="1"/>
              <a:t>Junius</a:t>
            </a:r>
            <a:r>
              <a:rPr lang="en-US" b="1" dirty="0"/>
              <a:t> Dotson</a:t>
            </a:r>
            <a:br>
              <a:rPr lang="en-US" dirty="0"/>
            </a:br>
            <a:r>
              <a:rPr lang="en-US" dirty="0"/>
              <a:t>(</a:t>
            </a:r>
            <a:r>
              <a:rPr lang="en-US" dirty="0" err="1"/>
              <a:t>UMCNext</a:t>
            </a:r>
            <a:r>
              <a:rPr lang="en-US" dirty="0"/>
              <a:t>, Mainstream UMC)</a:t>
            </a:r>
          </a:p>
          <a:p>
            <a:pPr marL="0" indent="0">
              <a:buNone/>
            </a:pPr>
            <a:r>
              <a:rPr lang="en-US" b="1" dirty="0"/>
              <a:t>Bishop </a:t>
            </a:r>
            <a:r>
              <a:rPr lang="en-US" b="1" dirty="0" err="1"/>
              <a:t>LaTrelle</a:t>
            </a:r>
            <a:r>
              <a:rPr lang="en-US" b="1" dirty="0"/>
              <a:t> Easterling</a:t>
            </a:r>
            <a:br>
              <a:rPr lang="en-US" dirty="0"/>
            </a:br>
            <a:r>
              <a:rPr lang="en-US" dirty="0"/>
              <a:t>(Washington Episcopal Area)</a:t>
            </a:r>
          </a:p>
          <a:p>
            <a:pPr marL="0" indent="0">
              <a:buNone/>
            </a:pPr>
            <a:r>
              <a:rPr lang="en-US" b="1" dirty="0"/>
              <a:t>Rev. </a:t>
            </a:r>
            <a:r>
              <a:rPr lang="en-US" b="1" dirty="0" err="1"/>
              <a:t>Egmedio</a:t>
            </a:r>
            <a:r>
              <a:rPr lang="en-US" b="1" dirty="0"/>
              <a:t> “Jun” </a:t>
            </a:r>
            <a:r>
              <a:rPr lang="en-US" b="1" dirty="0" err="1"/>
              <a:t>Equila</a:t>
            </a:r>
            <a:r>
              <a:rPr lang="en-US" b="1" dirty="0"/>
              <a:t>, Jr.</a:t>
            </a:r>
            <a:br>
              <a:rPr lang="en-US" dirty="0"/>
            </a:br>
            <a:r>
              <a:rPr lang="en-US" dirty="0"/>
              <a:t>(Philippines Central Conference)</a:t>
            </a:r>
          </a:p>
          <a:p>
            <a:pPr marL="0" indent="0">
              <a:buNone/>
            </a:pPr>
            <a:r>
              <a:rPr lang="en-US" b="1" dirty="0"/>
              <a:t>Bishop Cynthia Fierro Harvey</a:t>
            </a:r>
            <a:br>
              <a:rPr lang="en-US" dirty="0"/>
            </a:br>
            <a:r>
              <a:rPr lang="en-US" dirty="0"/>
              <a:t>(Louisiana Episcopal Area)</a:t>
            </a:r>
            <a:endParaRPr lang="en-US" b="1" dirty="0"/>
          </a:p>
          <a:p>
            <a:pPr marL="0" indent="0">
              <a:buNone/>
            </a:pPr>
            <a:r>
              <a:rPr lang="en-US" b="1" dirty="0"/>
              <a:t>Bishop Rodolfo “Rudy” Juan</a:t>
            </a:r>
            <a:br>
              <a:rPr lang="en-US" dirty="0"/>
            </a:br>
            <a:r>
              <a:rPr lang="en-US" dirty="0"/>
              <a:t>(Davao Episcopal Area, Philippines)</a:t>
            </a:r>
          </a:p>
          <a:p>
            <a:pPr marL="0" indent="0">
              <a:buNone/>
            </a:pPr>
            <a:r>
              <a:rPr lang="en-US" b="1" dirty="0"/>
              <a:t>Janet Lawrence</a:t>
            </a:r>
            <a:br>
              <a:rPr lang="en-US" dirty="0"/>
            </a:br>
            <a:r>
              <a:rPr lang="en-US" dirty="0"/>
              <a:t>(Affirmation, Methodist Federation for Social Action, and Reconciling Ministries Network)</a:t>
            </a:r>
          </a:p>
          <a:p>
            <a:pPr marL="0" indent="0">
              <a:buNone/>
            </a:pPr>
            <a:r>
              <a:rPr lang="en-US" b="1" dirty="0"/>
              <a:t>Rev. David Meredith</a:t>
            </a:r>
            <a:br>
              <a:rPr lang="en-US" dirty="0"/>
            </a:br>
            <a:r>
              <a:rPr lang="en-US" dirty="0"/>
              <a:t>(Affirmation, Methodist Federation for Social Action, and Reconciling Ministries Network, member of United Methodist Queer Clergy Caucus)</a:t>
            </a:r>
          </a:p>
          <a:p>
            <a:pPr marL="0" indent="0">
              <a:buNone/>
            </a:pPr>
            <a:r>
              <a:rPr lang="en-US" b="1" dirty="0"/>
              <a:t>Patricia Miller</a:t>
            </a:r>
            <a:br>
              <a:rPr lang="en-US" dirty="0"/>
            </a:br>
            <a:r>
              <a:rPr lang="en-US" dirty="0"/>
              <a:t>(Confessing Movement, Good News, Institute on Religion &amp; Democracy, and the Wesleyan Covenant Association)</a:t>
            </a:r>
          </a:p>
          <a:p>
            <a:pPr marL="0" indent="0">
              <a:buNone/>
            </a:pPr>
            <a:r>
              <a:rPr lang="en-US" b="1" dirty="0"/>
              <a:t>Dr. Randall Miller</a:t>
            </a:r>
            <a:br>
              <a:rPr lang="en-US" dirty="0"/>
            </a:br>
            <a:r>
              <a:rPr lang="en-US" dirty="0"/>
              <a:t>(Affirmation, Methodist Federation for Social Action, and Reconciling Ministries Network)</a:t>
            </a:r>
          </a:p>
          <a:p>
            <a:pPr marL="0" indent="0">
              <a:buNone/>
            </a:pPr>
            <a:r>
              <a:rPr lang="en-US" b="1" dirty="0"/>
              <a:t>Bishop Gregory Vaughn Palmer</a:t>
            </a:r>
            <a:br>
              <a:rPr lang="en-US" dirty="0"/>
            </a:br>
            <a:r>
              <a:rPr lang="en-US" dirty="0"/>
              <a:t>(Ohio West Episcopal Area)</a:t>
            </a:r>
          </a:p>
          <a:p>
            <a:pPr marL="0" indent="0">
              <a:buNone/>
            </a:pPr>
            <a:r>
              <a:rPr lang="en-US" b="1" dirty="0"/>
              <a:t>Bishop John K. </a:t>
            </a:r>
            <a:r>
              <a:rPr lang="en-US" b="1" dirty="0" err="1"/>
              <a:t>Yambasu</a:t>
            </a:r>
            <a:br>
              <a:rPr lang="en-US" dirty="0"/>
            </a:br>
            <a:r>
              <a:rPr lang="en-US" dirty="0"/>
              <a:t>(Sierra Leone Episcopal Area)</a:t>
            </a:r>
          </a:p>
        </p:txBody>
      </p:sp>
    </p:spTree>
    <p:extLst>
      <p:ext uri="{BB962C8B-B14F-4D97-AF65-F5344CB8AC3E}">
        <p14:creationId xmlns:p14="http://schemas.microsoft.com/office/powerpoint/2010/main" val="1240150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B57F-C1DB-4F4B-87C6-9900416E0CDD}"/>
              </a:ext>
            </a:extLst>
          </p:cNvPr>
          <p:cNvSpPr>
            <a:spLocks noGrp="1"/>
          </p:cNvSpPr>
          <p:nvPr>
            <p:ph type="title"/>
          </p:nvPr>
        </p:nvSpPr>
        <p:spPr>
          <a:xfrm>
            <a:off x="655983" y="90752"/>
            <a:ext cx="8344581" cy="632262"/>
          </a:xfrm>
        </p:spPr>
        <p:txBody>
          <a:bodyPr/>
          <a:lstStyle/>
          <a:p>
            <a:r>
              <a:rPr lang="en-US" dirty="0"/>
              <a:t>Who consulted?</a:t>
            </a:r>
          </a:p>
        </p:txBody>
      </p:sp>
      <p:sp>
        <p:nvSpPr>
          <p:cNvPr id="3" name="Content Placeholder 2">
            <a:extLst>
              <a:ext uri="{FF2B5EF4-FFF2-40B4-BE49-F238E27FC236}">
                <a16:creationId xmlns:a16="http://schemas.microsoft.com/office/drawing/2014/main" id="{EBFFF2E3-3737-184A-8367-5A77D5D055F6}"/>
              </a:ext>
            </a:extLst>
          </p:cNvPr>
          <p:cNvSpPr>
            <a:spLocks noGrp="1"/>
          </p:cNvSpPr>
          <p:nvPr>
            <p:ph idx="1"/>
          </p:nvPr>
        </p:nvSpPr>
        <p:spPr>
          <a:xfrm>
            <a:off x="170121" y="723014"/>
            <a:ext cx="8973879" cy="6134985"/>
          </a:xfrm>
        </p:spPr>
        <p:txBody>
          <a:bodyPr>
            <a:normAutofit fontScale="92500" lnSpcReduction="10000"/>
          </a:bodyPr>
          <a:lstStyle/>
          <a:p>
            <a:pPr marL="0" indent="0">
              <a:buNone/>
            </a:pPr>
            <a:r>
              <a:rPr lang="en-US" i="1" dirty="0"/>
              <a:t>While not signatories, a number of  other. participants were involved in an initial 2019 meeting:</a:t>
            </a:r>
          </a:p>
          <a:p>
            <a:pPr marL="0" indent="0">
              <a:buNone/>
            </a:pPr>
            <a:r>
              <a:rPr lang="en-US" b="1" dirty="0"/>
              <a:t>Maxie </a:t>
            </a:r>
            <a:r>
              <a:rPr lang="en-US" b="1" dirty="0" err="1"/>
              <a:t>Dunnam</a:t>
            </a:r>
            <a:r>
              <a:rPr lang="en-US" b="1" dirty="0"/>
              <a:t> </a:t>
            </a:r>
            <a:r>
              <a:rPr lang="en-US" dirty="0"/>
              <a:t>(Confessing Movement)</a:t>
            </a:r>
            <a:br>
              <a:rPr lang="en-US" dirty="0"/>
            </a:br>
            <a:r>
              <a:rPr lang="en-US" b="1" dirty="0"/>
              <a:t>Ginger Gaines-</a:t>
            </a:r>
            <a:r>
              <a:rPr lang="en-US" b="1" dirty="0" err="1"/>
              <a:t>Cirelli</a:t>
            </a:r>
            <a:r>
              <a:rPr lang="en-US" b="1" dirty="0"/>
              <a:t> </a:t>
            </a:r>
            <a:r>
              <a:rPr lang="en-US" dirty="0"/>
              <a:t>(</a:t>
            </a:r>
            <a:r>
              <a:rPr lang="en-US" dirty="0" err="1"/>
              <a:t>UMNext</a:t>
            </a:r>
            <a:r>
              <a:rPr lang="en-US" dirty="0"/>
              <a:t>)</a:t>
            </a:r>
            <a:br>
              <a:rPr lang="en-US" dirty="0"/>
            </a:br>
            <a:r>
              <a:rPr lang="en-US" b="1" dirty="0"/>
              <a:t>Adam Hamilton </a:t>
            </a:r>
            <a:r>
              <a:rPr lang="en-US" dirty="0"/>
              <a:t>(</a:t>
            </a:r>
            <a:r>
              <a:rPr lang="en-US" dirty="0" err="1"/>
              <a:t>UMNext</a:t>
            </a:r>
            <a:r>
              <a:rPr lang="en-US" dirty="0"/>
              <a:t>)</a:t>
            </a:r>
            <a:br>
              <a:rPr lang="en-US" dirty="0"/>
            </a:br>
            <a:r>
              <a:rPr lang="en-US" b="1" dirty="0"/>
              <a:t>Dr. Mark Holland </a:t>
            </a:r>
            <a:r>
              <a:rPr lang="en-US" dirty="0"/>
              <a:t>(Mainstream UMC)</a:t>
            </a:r>
            <a:br>
              <a:rPr lang="en-US" dirty="0"/>
            </a:br>
            <a:r>
              <a:rPr lang="en-US" b="1" dirty="0"/>
              <a:t>Bishop Mande </a:t>
            </a:r>
            <a:r>
              <a:rPr lang="en-US" b="1" dirty="0" err="1"/>
              <a:t>Muyambo</a:t>
            </a:r>
            <a:r>
              <a:rPr lang="en-US" dirty="0"/>
              <a:t>, North Katanga </a:t>
            </a:r>
            <a:r>
              <a:rPr lang="en-US" b="1" dirty="0"/>
              <a:t>Karen Prudente </a:t>
            </a:r>
            <a:r>
              <a:rPr lang="en-US" dirty="0"/>
              <a:t>(MIND)</a:t>
            </a:r>
            <a:br>
              <a:rPr lang="en-US" dirty="0"/>
            </a:br>
            <a:r>
              <a:rPr lang="en-US" b="1" dirty="0"/>
              <a:t>Rob Renfroe  </a:t>
            </a:r>
            <a:r>
              <a:rPr lang="en-US" dirty="0"/>
              <a:t>(Good News)</a:t>
            </a:r>
            <a:br>
              <a:rPr lang="en-US" dirty="0"/>
            </a:br>
            <a:r>
              <a:rPr lang="en-US" b="1" dirty="0"/>
              <a:t>Kimberly Scott </a:t>
            </a:r>
            <a:r>
              <a:rPr lang="en-US" dirty="0"/>
              <a:t>(UM Queer Clergy)</a:t>
            </a:r>
            <a:br>
              <a:rPr lang="en-US" dirty="0"/>
            </a:br>
            <a:r>
              <a:rPr lang="en-US" b="1" dirty="0"/>
              <a:t>Jasmine R. Smothers </a:t>
            </a:r>
            <a:r>
              <a:rPr lang="en-US" dirty="0"/>
              <a:t>(</a:t>
            </a:r>
            <a:r>
              <a:rPr lang="en-US" dirty="0" err="1"/>
              <a:t>UMNext</a:t>
            </a:r>
            <a:r>
              <a:rPr lang="en-US" dirty="0"/>
              <a:t>)</a:t>
            </a:r>
            <a:br>
              <a:rPr lang="en-US" dirty="0"/>
            </a:br>
            <a:r>
              <a:rPr lang="en-US" b="1" dirty="0"/>
              <a:t>Mark Tooley </a:t>
            </a:r>
            <a:r>
              <a:rPr lang="en-US" dirty="0"/>
              <a:t>(IRD)</a:t>
            </a:r>
          </a:p>
          <a:p>
            <a:pPr marL="0" indent="0">
              <a:buNone/>
            </a:pPr>
            <a:endParaRPr lang="en-US" dirty="0"/>
          </a:p>
        </p:txBody>
      </p:sp>
    </p:spTree>
    <p:extLst>
      <p:ext uri="{BB962C8B-B14F-4D97-AF65-F5344CB8AC3E}">
        <p14:creationId xmlns:p14="http://schemas.microsoft.com/office/powerpoint/2010/main" val="34218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401B-1CCD-3846-9D85-D79FBFAE9AA4}"/>
              </a:ext>
            </a:extLst>
          </p:cNvPr>
          <p:cNvSpPr>
            <a:spLocks noGrp="1"/>
          </p:cNvSpPr>
          <p:nvPr>
            <p:ph type="title"/>
          </p:nvPr>
        </p:nvSpPr>
        <p:spPr>
          <a:xfrm>
            <a:off x="1" y="90752"/>
            <a:ext cx="9000564" cy="1499616"/>
          </a:xfrm>
        </p:spPr>
        <p:txBody>
          <a:bodyPr/>
          <a:lstStyle/>
          <a:p>
            <a:r>
              <a:rPr lang="en-US" dirty="0"/>
              <a:t>General Conference</a:t>
            </a:r>
          </a:p>
        </p:txBody>
      </p:sp>
      <p:sp>
        <p:nvSpPr>
          <p:cNvPr id="3" name="Content Placeholder 2">
            <a:extLst>
              <a:ext uri="{FF2B5EF4-FFF2-40B4-BE49-F238E27FC236}">
                <a16:creationId xmlns:a16="http://schemas.microsoft.com/office/drawing/2014/main" id="{8D333E85-9EB8-3942-BDF0-A018865847C9}"/>
              </a:ext>
            </a:extLst>
          </p:cNvPr>
          <p:cNvSpPr>
            <a:spLocks noGrp="1"/>
          </p:cNvSpPr>
          <p:nvPr>
            <p:ph idx="1"/>
          </p:nvPr>
        </p:nvSpPr>
        <p:spPr>
          <a:xfrm>
            <a:off x="289933" y="1669774"/>
            <a:ext cx="8710632" cy="5188225"/>
          </a:xfrm>
        </p:spPr>
        <p:txBody>
          <a:bodyPr/>
          <a:lstStyle/>
          <a:p>
            <a:r>
              <a:rPr lang="en-US" dirty="0"/>
              <a:t>Highest legislative body in The United Methodist Church. </a:t>
            </a:r>
          </a:p>
          <a:p>
            <a:r>
              <a:rPr lang="en-US" dirty="0"/>
              <a:t>It meets every four years.</a:t>
            </a:r>
          </a:p>
          <a:p>
            <a:r>
              <a:rPr lang="en-US" dirty="0"/>
              <a:t>It is the </a:t>
            </a:r>
            <a:r>
              <a:rPr lang="en-US" i="1" dirty="0"/>
              <a:t>only</a:t>
            </a:r>
            <a:r>
              <a:rPr lang="en-US" dirty="0"/>
              <a:t> body that can speak for the entire denomination.</a:t>
            </a:r>
          </a:p>
        </p:txBody>
      </p:sp>
      <p:pic>
        <p:nvPicPr>
          <p:cNvPr id="4" name="Picture 3" descr="UMC_.jpg">
            <a:extLst>
              <a:ext uri="{FF2B5EF4-FFF2-40B4-BE49-F238E27FC236}">
                <a16:creationId xmlns:a16="http://schemas.microsoft.com/office/drawing/2014/main" id="{2B6012B6-0EE6-284C-AB62-02079190F2D5}"/>
              </a:ext>
            </a:extLst>
          </p:cNvPr>
          <p:cNvPicPr>
            <a:picLocks noChangeAspect="1"/>
          </p:cNvPicPr>
          <p:nvPr/>
        </p:nvPicPr>
        <p:blipFill rotWithShape="1">
          <a:blip r:embed="rId2">
            <a:extLst>
              <a:ext uri="{28A0092B-C50C-407E-A947-70E740481C1C}">
                <a14:useLocalDpi xmlns:a14="http://schemas.microsoft.com/office/drawing/2010/main" val="0"/>
              </a:ext>
            </a:extLst>
          </a:blip>
          <a:srcRect l="16056" r="17504"/>
          <a:stretch/>
        </p:blipFill>
        <p:spPr>
          <a:xfrm>
            <a:off x="825191" y="90752"/>
            <a:ext cx="911300" cy="1371600"/>
          </a:xfrm>
          <a:prstGeom prst="rect">
            <a:avLst/>
          </a:prstGeom>
        </p:spPr>
      </p:pic>
    </p:spTree>
    <p:extLst>
      <p:ext uri="{BB962C8B-B14F-4D97-AF65-F5344CB8AC3E}">
        <p14:creationId xmlns:p14="http://schemas.microsoft.com/office/powerpoint/2010/main" val="2796032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4ABB5C5-9799-EC4E-B8A7-83E10954533F}"/>
              </a:ext>
            </a:extLst>
          </p:cNvPr>
          <p:cNvGraphicFramePr>
            <a:graphicFrameLocks noGrp="1"/>
          </p:cNvGraphicFramePr>
          <p:nvPr>
            <p:ph idx="1"/>
            <p:extLst>
              <p:ext uri="{D42A27DB-BD31-4B8C-83A1-F6EECF244321}">
                <p14:modId xmlns:p14="http://schemas.microsoft.com/office/powerpoint/2010/main" val="3840390077"/>
              </p:ext>
            </p:extLst>
          </p:nvPr>
        </p:nvGraphicFramePr>
        <p:xfrm>
          <a:off x="0" y="0"/>
          <a:ext cx="9144000" cy="6766561"/>
        </p:xfrm>
        <a:graphic>
          <a:graphicData uri="http://schemas.openxmlformats.org/drawingml/2006/table">
            <a:tbl>
              <a:tblPr firstRow="1" bandRow="1">
                <a:tableStyleId>{5C22544A-7EE6-4342-B048-85BDC9FD1C3A}</a:tableStyleId>
              </a:tblPr>
              <a:tblGrid>
                <a:gridCol w="2317144">
                  <a:extLst>
                    <a:ext uri="{9D8B030D-6E8A-4147-A177-3AD203B41FA5}">
                      <a16:colId xmlns:a16="http://schemas.microsoft.com/office/drawing/2014/main" val="1490381178"/>
                    </a:ext>
                  </a:extLst>
                </a:gridCol>
                <a:gridCol w="6826856">
                  <a:extLst>
                    <a:ext uri="{9D8B030D-6E8A-4147-A177-3AD203B41FA5}">
                      <a16:colId xmlns:a16="http://schemas.microsoft.com/office/drawing/2014/main" val="402555501"/>
                    </a:ext>
                  </a:extLst>
                </a:gridCol>
              </a:tblGrid>
              <a:tr h="409141">
                <a:tc>
                  <a:txBody>
                    <a:bodyPr/>
                    <a:lstStyle/>
                    <a:p>
                      <a:r>
                        <a:rPr lang="en-US" sz="2000" b="1" dirty="0">
                          <a:latin typeface="Century Schoolbook" panose="02040604050505020304" pitchFamily="18" charset="0"/>
                        </a:rPr>
                        <a:t>Denominations</a:t>
                      </a:r>
                    </a:p>
                  </a:txBody>
                  <a:tcPr/>
                </a:tc>
                <a:tc>
                  <a:txBody>
                    <a:bodyPr/>
                    <a:lstStyle/>
                    <a:p>
                      <a:r>
                        <a:rPr lang="en-US" sz="2000" b="0" dirty="0">
                          <a:latin typeface="Century Schoolbook" panose="02040604050505020304" pitchFamily="18" charset="0"/>
                        </a:rPr>
                        <a:t>At least 2  - UMC and a new traditionalist body</a:t>
                      </a:r>
                    </a:p>
                  </a:txBody>
                  <a:tcPr/>
                </a:tc>
                <a:extLst>
                  <a:ext uri="{0D108BD9-81ED-4DB2-BD59-A6C34878D82A}">
                    <a16:rowId xmlns:a16="http://schemas.microsoft.com/office/drawing/2014/main" val="516299177"/>
                  </a:ext>
                </a:extLst>
              </a:tr>
              <a:tr h="1581360">
                <a:tc>
                  <a:txBody>
                    <a:bodyPr/>
                    <a:lstStyle/>
                    <a:p>
                      <a:r>
                        <a:rPr lang="en-US" sz="2000" b="1" dirty="0">
                          <a:latin typeface="Century Schoolbook" panose="02040604050505020304" pitchFamily="18" charset="0"/>
                        </a:rPr>
                        <a:t>Who Joins New Denomination</a:t>
                      </a:r>
                    </a:p>
                  </a:txBody>
                  <a:tcPr/>
                </a:tc>
                <a:tc>
                  <a:txBody>
                    <a:bodyPr/>
                    <a:lstStyle/>
                    <a:p>
                      <a:pPr marL="342900" indent="-342900">
                        <a:buFont typeface="Arial" panose="020B0604020202020204" pitchFamily="34" charset="0"/>
                        <a:buChar char="•"/>
                      </a:pPr>
                      <a:r>
                        <a:rPr lang="en-US" sz="2000" dirty="0">
                          <a:latin typeface="Century Schoolbook" panose="02040604050505020304" pitchFamily="18" charset="0"/>
                        </a:rPr>
                        <a:t>Annual Conferences by votes of 57% </a:t>
                      </a:r>
                    </a:p>
                    <a:p>
                      <a:pPr marL="342900" indent="-342900">
                        <a:buFont typeface="Arial" panose="020B0604020202020204" pitchFamily="34" charset="0"/>
                        <a:buChar char="•"/>
                      </a:pPr>
                      <a:r>
                        <a:rPr lang="en-US" sz="2000" dirty="0">
                          <a:latin typeface="Century Schoolbook" panose="02040604050505020304" pitchFamily="18" charset="0"/>
                        </a:rPr>
                        <a:t>Central Conferences by vote of 2/3rds</a:t>
                      </a:r>
                    </a:p>
                    <a:p>
                      <a:pPr marL="342900" indent="-342900">
                        <a:buFont typeface="Arial" panose="020B0604020202020204" pitchFamily="34" charset="0"/>
                        <a:buChar char="•"/>
                      </a:pPr>
                      <a:r>
                        <a:rPr lang="en-US" sz="2000" dirty="0">
                          <a:latin typeface="Century Schoolbook" panose="02040604050505020304" pitchFamily="18" charset="0"/>
                        </a:rPr>
                        <a:t>Local churches by vote of 2/3 may choose different denomination than Annual Conference.</a:t>
                      </a:r>
                    </a:p>
                  </a:txBody>
                  <a:tcPr/>
                </a:tc>
                <a:extLst>
                  <a:ext uri="{0D108BD9-81ED-4DB2-BD59-A6C34878D82A}">
                    <a16:rowId xmlns:a16="http://schemas.microsoft.com/office/drawing/2014/main" val="3805193419"/>
                  </a:ext>
                </a:extLst>
              </a:tr>
              <a:tr h="1581360">
                <a:tc>
                  <a:txBody>
                    <a:bodyPr/>
                    <a:lstStyle/>
                    <a:p>
                      <a:r>
                        <a:rPr lang="en-US" sz="2000" b="1" dirty="0">
                          <a:latin typeface="Century Schoolbook" panose="02040604050505020304" pitchFamily="18" charset="0"/>
                        </a:rPr>
                        <a:t>Requirements</a:t>
                      </a:r>
                    </a:p>
                  </a:txBody>
                  <a:tcPr/>
                </a:tc>
                <a:tc>
                  <a:txBody>
                    <a:bodyPr/>
                    <a:lstStyle/>
                    <a:p>
                      <a:pPr marL="342900" indent="-342900">
                        <a:buFont typeface="Arial" panose="020B0604020202020204" pitchFamily="34" charset="0"/>
                        <a:buChar char="•"/>
                      </a:pPr>
                      <a:r>
                        <a:rPr lang="en-US" sz="2000" dirty="0">
                          <a:latin typeface="Century Schoolbook" panose="02040604050505020304" pitchFamily="18" charset="0"/>
                        </a:rPr>
                        <a:t>Plan is only viable if </a:t>
                      </a:r>
                      <a:r>
                        <a:rPr lang="en-US" sz="2000" i="1" dirty="0">
                          <a:latin typeface="Century Schoolbook" panose="02040604050505020304" pitchFamily="18" charset="0"/>
                        </a:rPr>
                        <a:t>entire</a:t>
                      </a:r>
                      <a:r>
                        <a:rPr lang="en-US" sz="2000" i="0" dirty="0">
                          <a:latin typeface="Century Schoolbook" panose="02040604050505020304" pitchFamily="18" charset="0"/>
                        </a:rPr>
                        <a:t> plan is deemed constitutional (provisions not severable)</a:t>
                      </a:r>
                    </a:p>
                    <a:p>
                      <a:pPr marL="342900" indent="-342900">
                        <a:buFont typeface="Arial" panose="020B0604020202020204" pitchFamily="34" charset="0"/>
                        <a:buChar char="•"/>
                      </a:pPr>
                      <a:r>
                        <a:rPr lang="en-US" sz="2000" i="0" dirty="0">
                          <a:latin typeface="Century Schoolbook" panose="02040604050505020304" pitchFamily="18" charset="0"/>
                        </a:rPr>
                        <a:t>Proceedings related to LGBTQ prohibitions must be held in abeyance.</a:t>
                      </a:r>
                    </a:p>
                  </a:txBody>
                  <a:tcPr/>
                </a:tc>
                <a:extLst>
                  <a:ext uri="{0D108BD9-81ED-4DB2-BD59-A6C34878D82A}">
                    <a16:rowId xmlns:a16="http://schemas.microsoft.com/office/drawing/2014/main" val="1812770948"/>
                  </a:ext>
                </a:extLst>
              </a:tr>
              <a:tr h="1841388">
                <a:tc>
                  <a:txBody>
                    <a:bodyPr/>
                    <a:lstStyle/>
                    <a:p>
                      <a:r>
                        <a:rPr lang="en-US" sz="2000" b="1" dirty="0">
                          <a:latin typeface="Century Schoolbook" panose="02040604050505020304" pitchFamily="18" charset="0"/>
                        </a:rPr>
                        <a:t>Finances / Asset Division</a:t>
                      </a:r>
                    </a:p>
                  </a:txBody>
                  <a:tcPr/>
                </a:tc>
                <a:tc>
                  <a:txBody>
                    <a:bodyPr/>
                    <a:lstStyle/>
                    <a:p>
                      <a:pPr marL="342900" indent="-342900">
                        <a:buFont typeface="Arial" panose="020B0604020202020204" pitchFamily="34" charset="0"/>
                        <a:buChar char="•"/>
                      </a:pPr>
                      <a:r>
                        <a:rPr lang="en-US" sz="2000" dirty="0">
                          <a:latin typeface="Century Schoolbook" panose="02040604050505020304" pitchFamily="18" charset="0"/>
                        </a:rPr>
                        <a:t>$25M over 4 years is paid to new traditionalist body.</a:t>
                      </a:r>
                    </a:p>
                    <a:p>
                      <a:pPr marL="342900" indent="-342900">
                        <a:buFont typeface="Arial" panose="020B0604020202020204" pitchFamily="34" charset="0"/>
                        <a:buChar char="•"/>
                      </a:pPr>
                      <a:r>
                        <a:rPr lang="en-US" sz="2000" dirty="0">
                          <a:latin typeface="Century Schoolbook" panose="02040604050505020304" pitchFamily="18" charset="0"/>
                        </a:rPr>
                        <a:t>39M over 8 years is paid to support ethnic ministries and Africa University.</a:t>
                      </a:r>
                    </a:p>
                    <a:p>
                      <a:pPr marL="342900" indent="-342900">
                        <a:buFont typeface="Arial" panose="020B0604020202020204" pitchFamily="34" charset="0"/>
                        <a:buChar char="•"/>
                      </a:pPr>
                      <a:r>
                        <a:rPr lang="en-US" sz="2000" dirty="0">
                          <a:latin typeface="Century Schoolbook" panose="02040604050505020304" pitchFamily="18" charset="0"/>
                        </a:rPr>
                        <a:t>Properties of Conferences are retained by those entities. </a:t>
                      </a:r>
                    </a:p>
                  </a:txBody>
                  <a:tcPr/>
                </a:tc>
                <a:extLst>
                  <a:ext uri="{0D108BD9-81ED-4DB2-BD59-A6C34878D82A}">
                    <a16:rowId xmlns:a16="http://schemas.microsoft.com/office/drawing/2014/main" val="2730696745"/>
                  </a:ext>
                </a:extLst>
              </a:tr>
              <a:tr h="1353312">
                <a:tc>
                  <a:txBody>
                    <a:bodyPr/>
                    <a:lstStyle/>
                    <a:p>
                      <a:r>
                        <a:rPr lang="en-US" sz="2000" b="1">
                          <a:latin typeface="Century Schoolbook" panose="02040604050505020304" pitchFamily="18" charset="0"/>
                        </a:rPr>
                        <a:t>Boards &amp; Agencies</a:t>
                      </a:r>
                      <a:endParaRPr lang="en-US" sz="2000" b="1" dirty="0">
                        <a:latin typeface="Century Schoolbook" panose="02040604050505020304" pitchFamily="18" charset="0"/>
                      </a:endParaRPr>
                    </a:p>
                  </a:txBody>
                  <a:tcPr/>
                </a:tc>
                <a:tc>
                  <a:txBody>
                    <a:bodyPr/>
                    <a:lstStyle/>
                    <a:p>
                      <a:pPr marL="342900" indent="-342900">
                        <a:buFont typeface="Arial" panose="020B0604020202020204" pitchFamily="34" charset="0"/>
                        <a:buChar char="•"/>
                      </a:pPr>
                      <a:r>
                        <a:rPr lang="en-US" sz="2000" dirty="0">
                          <a:latin typeface="Century Schoolbook" panose="02040604050505020304" pitchFamily="18" charset="0"/>
                        </a:rPr>
                        <a:t>Remain with post-separation UMC</a:t>
                      </a:r>
                    </a:p>
                    <a:p>
                      <a:pPr marL="342900" indent="-342900">
                        <a:buFont typeface="Arial" panose="020B0604020202020204" pitchFamily="34" charset="0"/>
                        <a:buChar char="•"/>
                      </a:pPr>
                      <a:r>
                        <a:rPr lang="en-US" sz="2000" dirty="0">
                          <a:latin typeface="Century Schoolbook" panose="02040604050505020304" pitchFamily="18" charset="0"/>
                        </a:rPr>
                        <a:t>Traditionalist body may enter into ecumenical agreement</a:t>
                      </a:r>
                    </a:p>
                    <a:p>
                      <a:pPr marL="342900" indent="-342900">
                        <a:buFont typeface="Arial" panose="020B0604020202020204" pitchFamily="34" charset="0"/>
                        <a:buChar char="•"/>
                      </a:pPr>
                      <a:r>
                        <a:rPr lang="en-US" sz="2000" dirty="0" err="1">
                          <a:latin typeface="Century Schoolbook" panose="02040604050505020304" pitchFamily="18" charset="0"/>
                        </a:rPr>
                        <a:t>Wespath</a:t>
                      </a:r>
                      <a:r>
                        <a:rPr lang="en-US" sz="2000" dirty="0">
                          <a:latin typeface="Century Schoolbook" panose="02040604050505020304" pitchFamily="18" charset="0"/>
                        </a:rPr>
                        <a:t> pension plan will remain intact for all</a:t>
                      </a:r>
                    </a:p>
                  </a:txBody>
                  <a:tcPr/>
                </a:tc>
                <a:extLst>
                  <a:ext uri="{0D108BD9-81ED-4DB2-BD59-A6C34878D82A}">
                    <a16:rowId xmlns:a16="http://schemas.microsoft.com/office/drawing/2014/main" val="1881639317"/>
                  </a:ext>
                </a:extLst>
              </a:tr>
            </a:tbl>
          </a:graphicData>
        </a:graphic>
      </p:graphicFrame>
    </p:spTree>
    <p:extLst>
      <p:ext uri="{BB962C8B-B14F-4D97-AF65-F5344CB8AC3E}">
        <p14:creationId xmlns:p14="http://schemas.microsoft.com/office/powerpoint/2010/main" val="287301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4ABB5C5-9799-EC4E-B8A7-83E10954533F}"/>
              </a:ext>
            </a:extLst>
          </p:cNvPr>
          <p:cNvGraphicFramePr>
            <a:graphicFrameLocks noGrp="1"/>
          </p:cNvGraphicFramePr>
          <p:nvPr>
            <p:ph idx="1"/>
            <p:extLst>
              <p:ext uri="{D42A27DB-BD31-4B8C-83A1-F6EECF244321}">
                <p14:modId xmlns:p14="http://schemas.microsoft.com/office/powerpoint/2010/main" val="4199010445"/>
              </p:ext>
            </p:extLst>
          </p:nvPr>
        </p:nvGraphicFramePr>
        <p:xfrm>
          <a:off x="0" y="0"/>
          <a:ext cx="9144000" cy="7522554"/>
        </p:xfrm>
        <a:graphic>
          <a:graphicData uri="http://schemas.openxmlformats.org/drawingml/2006/table">
            <a:tbl>
              <a:tblPr firstRow="1" bandRow="1">
                <a:tableStyleId>{5C22544A-7EE6-4342-B048-85BDC9FD1C3A}</a:tableStyleId>
              </a:tblPr>
              <a:tblGrid>
                <a:gridCol w="1843790">
                  <a:extLst>
                    <a:ext uri="{9D8B030D-6E8A-4147-A177-3AD203B41FA5}">
                      <a16:colId xmlns:a16="http://schemas.microsoft.com/office/drawing/2014/main" val="1490381178"/>
                    </a:ext>
                  </a:extLst>
                </a:gridCol>
                <a:gridCol w="7300210">
                  <a:extLst>
                    <a:ext uri="{9D8B030D-6E8A-4147-A177-3AD203B41FA5}">
                      <a16:colId xmlns:a16="http://schemas.microsoft.com/office/drawing/2014/main" val="402555501"/>
                    </a:ext>
                  </a:extLst>
                </a:gridCol>
              </a:tblGrid>
              <a:tr h="599285">
                <a:tc>
                  <a:txBody>
                    <a:bodyPr/>
                    <a:lstStyle/>
                    <a:p>
                      <a:r>
                        <a:rPr lang="en-US" sz="2800" b="1" dirty="0">
                          <a:latin typeface="Century Schoolbook" panose="02040604050505020304" pitchFamily="18" charset="0"/>
                        </a:rPr>
                        <a:t>Dates</a:t>
                      </a:r>
                    </a:p>
                  </a:txBody>
                  <a:tcPr/>
                </a:tc>
                <a:tc>
                  <a:txBody>
                    <a:bodyPr/>
                    <a:lstStyle/>
                    <a:p>
                      <a:pPr algn="ctr"/>
                      <a:r>
                        <a:rPr lang="en-US" sz="2800" b="1" dirty="0">
                          <a:latin typeface="Century Schoolbook" panose="02040604050505020304" pitchFamily="18" charset="0"/>
                        </a:rPr>
                        <a:t>Actions</a:t>
                      </a:r>
                    </a:p>
                  </a:txBody>
                  <a:tcPr/>
                </a:tc>
                <a:extLst>
                  <a:ext uri="{0D108BD9-81ED-4DB2-BD59-A6C34878D82A}">
                    <a16:rowId xmlns:a16="http://schemas.microsoft.com/office/drawing/2014/main" val="516299177"/>
                  </a:ext>
                </a:extLst>
              </a:tr>
              <a:tr h="1245079">
                <a:tc>
                  <a:txBody>
                    <a:bodyPr/>
                    <a:lstStyle/>
                    <a:p>
                      <a:r>
                        <a:rPr lang="en-US" sz="2800" b="1" dirty="0">
                          <a:latin typeface="Century Schoolbook" panose="02040604050505020304" pitchFamily="18" charset="0"/>
                        </a:rPr>
                        <a:t>5/15/21</a:t>
                      </a:r>
                    </a:p>
                  </a:txBody>
                  <a:tcPr/>
                </a:tc>
                <a:tc>
                  <a:txBody>
                    <a:bodyPr/>
                    <a:lstStyle/>
                    <a:p>
                      <a:pPr marL="342900" indent="-342900">
                        <a:buFont typeface="Arial" panose="020B0604020202020204" pitchFamily="34" charset="0"/>
                        <a:buChar char="•"/>
                      </a:pPr>
                      <a:r>
                        <a:rPr lang="en-US" sz="2800" dirty="0">
                          <a:latin typeface="Century Schoolbook" panose="02040604050505020304" pitchFamily="18" charset="0"/>
                        </a:rPr>
                        <a:t>Registration of Intent to form new denomination.</a:t>
                      </a:r>
                    </a:p>
                  </a:txBody>
                  <a:tcPr/>
                </a:tc>
                <a:extLst>
                  <a:ext uri="{0D108BD9-81ED-4DB2-BD59-A6C34878D82A}">
                    <a16:rowId xmlns:a16="http://schemas.microsoft.com/office/drawing/2014/main" val="3805193419"/>
                  </a:ext>
                </a:extLst>
              </a:tr>
              <a:tr h="1624350">
                <a:tc>
                  <a:txBody>
                    <a:bodyPr/>
                    <a:lstStyle/>
                    <a:p>
                      <a:r>
                        <a:rPr lang="en-US" sz="2800" b="1" dirty="0">
                          <a:latin typeface="Century Schoolbook" panose="02040604050505020304" pitchFamily="18" charset="0"/>
                        </a:rPr>
                        <a:t>12/31/21</a:t>
                      </a:r>
                    </a:p>
                  </a:txBody>
                  <a:tcPr/>
                </a:tc>
                <a:tc>
                  <a:txBody>
                    <a:bodyPr/>
                    <a:lstStyle/>
                    <a:p>
                      <a:pPr marL="342900" indent="-342900">
                        <a:buFont typeface="Arial" panose="020B0604020202020204" pitchFamily="34" charset="0"/>
                        <a:buChar char="•"/>
                      </a:pPr>
                      <a:r>
                        <a:rPr lang="en-US" sz="2800" i="0" dirty="0">
                          <a:latin typeface="Century Schoolbook" panose="02040604050505020304" pitchFamily="18" charset="0"/>
                        </a:rPr>
                        <a:t>Central Conferences may join new denomination </a:t>
                      </a:r>
                    </a:p>
                  </a:txBody>
                  <a:tcPr/>
                </a:tc>
                <a:extLst>
                  <a:ext uri="{0D108BD9-81ED-4DB2-BD59-A6C34878D82A}">
                    <a16:rowId xmlns:a16="http://schemas.microsoft.com/office/drawing/2014/main" val="1812770948"/>
                  </a:ext>
                </a:extLst>
              </a:tr>
              <a:tr h="3276860">
                <a:tc>
                  <a:txBody>
                    <a:bodyPr/>
                    <a:lstStyle/>
                    <a:p>
                      <a:r>
                        <a:rPr lang="en-US" sz="2800" b="1" dirty="0">
                          <a:latin typeface="Century Schoolbook" panose="02040604050505020304" pitchFamily="18" charset="0"/>
                        </a:rPr>
                        <a:t>7/1/21</a:t>
                      </a:r>
                    </a:p>
                  </a:txBody>
                  <a:tcPr/>
                </a:tc>
                <a:tc>
                  <a:txBody>
                    <a:bodyPr/>
                    <a:lstStyle/>
                    <a:p>
                      <a:pPr marL="342900" indent="-342900">
                        <a:buFont typeface="Arial" panose="020B0604020202020204" pitchFamily="34" charset="0"/>
                        <a:buChar char="•"/>
                      </a:pPr>
                      <a:r>
                        <a:rPr lang="en-US" sz="2800" dirty="0">
                          <a:latin typeface="Century Schoolbook" panose="02040604050505020304" pitchFamily="18" charset="0"/>
                        </a:rPr>
                        <a:t>All Annual Conferences may vote to join new denomination. </a:t>
                      </a:r>
                      <a:r>
                        <a:rPr lang="en-US" sz="2800" i="1" dirty="0">
                          <a:latin typeface="Century Schoolbook" panose="02040604050505020304" pitchFamily="18" charset="0"/>
                        </a:rPr>
                        <a:t>If no vote is called, the Conference remains parts of the post-separation UMC</a:t>
                      </a:r>
                      <a:br>
                        <a:rPr lang="en-US" sz="2800" dirty="0">
                          <a:latin typeface="Century Schoolbook" panose="02040604050505020304" pitchFamily="18" charset="0"/>
                        </a:rPr>
                      </a:br>
                      <a:endParaRPr lang="en-US" sz="2800" dirty="0">
                        <a:latin typeface="Century Schoolbook" panose="02040604050505020304" pitchFamily="18" charset="0"/>
                      </a:endParaRPr>
                    </a:p>
                    <a:p>
                      <a:pPr marL="800089" lvl="1" indent="-342900">
                        <a:buFont typeface="Arial" panose="020B0604020202020204" pitchFamily="34" charset="0"/>
                        <a:buChar char="•"/>
                      </a:pPr>
                      <a:r>
                        <a:rPr lang="en-US" sz="3200" b="1" dirty="0">
                          <a:latin typeface="Century Schoolbook" panose="02040604050505020304" pitchFamily="18" charset="0"/>
                        </a:rPr>
                        <a:t>20% </a:t>
                      </a:r>
                      <a:r>
                        <a:rPr lang="en-US" sz="2800" dirty="0">
                          <a:latin typeface="Century Schoolbook" panose="02040604050505020304" pitchFamily="18" charset="0"/>
                        </a:rPr>
                        <a:t>threshold is needed to call vote</a:t>
                      </a:r>
                    </a:p>
                    <a:p>
                      <a:pPr marL="800089" lvl="1" indent="-342900">
                        <a:buFont typeface="Arial" panose="020B0604020202020204" pitchFamily="34" charset="0"/>
                        <a:buChar char="•"/>
                      </a:pPr>
                      <a:r>
                        <a:rPr lang="en-US" sz="2800" dirty="0">
                          <a:latin typeface="Century Schoolbook" panose="02040604050505020304" pitchFamily="18" charset="0"/>
                        </a:rPr>
                        <a:t>Must be supported by </a:t>
                      </a:r>
                      <a:r>
                        <a:rPr lang="en-US" sz="3200" b="1" dirty="0">
                          <a:latin typeface="Century Schoolbook" panose="02040604050505020304" pitchFamily="18" charset="0"/>
                        </a:rPr>
                        <a:t>57%</a:t>
                      </a:r>
                    </a:p>
                    <a:p>
                      <a:pPr marL="342900" indent="-342900">
                        <a:buFont typeface="Arial" panose="020B0604020202020204" pitchFamily="34" charset="0"/>
                        <a:buChar char="•"/>
                      </a:pPr>
                      <a:endParaRPr lang="en-US" sz="2800" dirty="0">
                        <a:latin typeface="Century Schoolbook" panose="02040604050505020304" pitchFamily="18" charset="0"/>
                      </a:endParaRPr>
                    </a:p>
                    <a:p>
                      <a:pPr marL="342900" indent="-342900">
                        <a:buFont typeface="Arial" panose="020B0604020202020204" pitchFamily="34" charset="0"/>
                        <a:buChar char="•"/>
                      </a:pPr>
                      <a:endParaRPr lang="en-US" sz="2800" dirty="0">
                        <a:latin typeface="Century Schoolbook" panose="02040604050505020304" pitchFamily="18" charset="0"/>
                      </a:endParaRPr>
                    </a:p>
                  </a:txBody>
                  <a:tcPr/>
                </a:tc>
                <a:extLst>
                  <a:ext uri="{0D108BD9-81ED-4DB2-BD59-A6C34878D82A}">
                    <a16:rowId xmlns:a16="http://schemas.microsoft.com/office/drawing/2014/main" val="2730696745"/>
                  </a:ext>
                </a:extLst>
              </a:tr>
            </a:tbl>
          </a:graphicData>
        </a:graphic>
      </p:graphicFrame>
    </p:spTree>
    <p:extLst>
      <p:ext uri="{BB962C8B-B14F-4D97-AF65-F5344CB8AC3E}">
        <p14:creationId xmlns:p14="http://schemas.microsoft.com/office/powerpoint/2010/main" val="1994034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18A7-61B3-E847-8215-210861C0B396}"/>
              </a:ext>
            </a:extLst>
          </p:cNvPr>
          <p:cNvSpPr>
            <a:spLocks noGrp="1"/>
          </p:cNvSpPr>
          <p:nvPr>
            <p:ph type="title"/>
          </p:nvPr>
        </p:nvSpPr>
        <p:spPr>
          <a:xfrm>
            <a:off x="145473" y="150668"/>
            <a:ext cx="8811491" cy="936025"/>
          </a:xfrm>
        </p:spPr>
        <p:txBody>
          <a:bodyPr>
            <a:normAutofit fontScale="90000"/>
          </a:bodyPr>
          <a:lstStyle/>
          <a:p>
            <a:r>
              <a:rPr lang="en-US" dirty="0"/>
              <a:t>Financial Agreements (over 4 years)</a:t>
            </a:r>
          </a:p>
        </p:txBody>
      </p:sp>
      <p:sp>
        <p:nvSpPr>
          <p:cNvPr id="3" name="Content Placeholder 2">
            <a:extLst>
              <a:ext uri="{FF2B5EF4-FFF2-40B4-BE49-F238E27FC236}">
                <a16:creationId xmlns:a16="http://schemas.microsoft.com/office/drawing/2014/main" id="{A404D3A5-F294-B541-B45E-5CFC179DD754}"/>
              </a:ext>
            </a:extLst>
          </p:cNvPr>
          <p:cNvSpPr>
            <a:spLocks noGrp="1"/>
          </p:cNvSpPr>
          <p:nvPr>
            <p:ph idx="1"/>
          </p:nvPr>
        </p:nvSpPr>
        <p:spPr>
          <a:xfrm>
            <a:off x="145473" y="893618"/>
            <a:ext cx="8998527" cy="5964382"/>
          </a:xfrm>
        </p:spPr>
        <p:txBody>
          <a:bodyPr>
            <a:normAutofit/>
          </a:bodyPr>
          <a:lstStyle/>
          <a:p>
            <a:pPr>
              <a:buClr>
                <a:srgbClr val="62A6AF"/>
              </a:buClr>
            </a:pPr>
            <a:r>
              <a:rPr lang="en-US" dirty="0"/>
              <a:t>Traditional Methodist denomination </a:t>
            </a:r>
            <a:r>
              <a:rPr lang="en-US" sz="4000" b="1" dirty="0">
                <a:solidFill>
                  <a:srgbClr val="62A6AF"/>
                </a:solidFill>
              </a:rPr>
              <a:t>$25M</a:t>
            </a:r>
            <a:br>
              <a:rPr lang="en-US" sz="4000" b="1" dirty="0">
                <a:solidFill>
                  <a:srgbClr val="62A6AF"/>
                </a:solidFill>
              </a:rPr>
            </a:br>
            <a:br>
              <a:rPr lang="en-US" sz="4000" b="1" dirty="0">
                <a:solidFill>
                  <a:srgbClr val="62A6AF"/>
                </a:solidFill>
              </a:rPr>
            </a:br>
            <a:r>
              <a:rPr lang="en-US" sz="2400" i="1" dirty="0"/>
              <a:t>If more than one Traditional Methodist denomination is registered the money will be split</a:t>
            </a:r>
            <a:r>
              <a:rPr lang="en-US" i="1" dirty="0"/>
              <a:t>.</a:t>
            </a:r>
          </a:p>
          <a:p>
            <a:pPr>
              <a:buClr>
                <a:srgbClr val="62A6AF"/>
              </a:buClr>
            </a:pPr>
            <a:r>
              <a:rPr lang="en-US" dirty="0"/>
              <a:t>Other Methodist denominations </a:t>
            </a:r>
            <a:r>
              <a:rPr lang="en-US" sz="2700" dirty="0">
                <a:solidFill>
                  <a:schemeClr val="bg2">
                    <a:lumMod val="25000"/>
                  </a:schemeClr>
                </a:solidFill>
                <a:latin typeface="Avenir Next" panose="020B0503020202020204" pitchFamily="34" charset="0"/>
              </a:rPr>
              <a:t>	</a:t>
            </a:r>
            <a:r>
              <a:rPr lang="en-US" sz="4000" b="1" dirty="0">
                <a:solidFill>
                  <a:srgbClr val="62A6AF"/>
                </a:solidFill>
              </a:rPr>
              <a:t>$2M</a:t>
            </a:r>
            <a:endParaRPr lang="en-US" sz="4000" dirty="0">
              <a:solidFill>
                <a:schemeClr val="bg2">
                  <a:lumMod val="25000"/>
                </a:schemeClr>
              </a:solidFill>
            </a:endParaRPr>
          </a:p>
        </p:txBody>
      </p:sp>
    </p:spTree>
    <p:extLst>
      <p:ext uri="{BB962C8B-B14F-4D97-AF65-F5344CB8AC3E}">
        <p14:creationId xmlns:p14="http://schemas.microsoft.com/office/powerpoint/2010/main" val="640696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18A7-61B3-E847-8215-210861C0B396}"/>
              </a:ext>
            </a:extLst>
          </p:cNvPr>
          <p:cNvSpPr>
            <a:spLocks noGrp="1"/>
          </p:cNvSpPr>
          <p:nvPr>
            <p:ph type="title"/>
          </p:nvPr>
        </p:nvSpPr>
        <p:spPr>
          <a:xfrm>
            <a:off x="145473" y="150668"/>
            <a:ext cx="8811491" cy="936025"/>
          </a:xfrm>
        </p:spPr>
        <p:txBody>
          <a:bodyPr>
            <a:normAutofit fontScale="90000"/>
          </a:bodyPr>
          <a:lstStyle/>
          <a:p>
            <a:r>
              <a:rPr lang="en-US" dirty="0">
                <a:solidFill>
                  <a:srgbClr val="000000"/>
                </a:solidFill>
              </a:rPr>
              <a:t>Financial Agreements (over 8 years)</a:t>
            </a:r>
          </a:p>
        </p:txBody>
      </p:sp>
      <p:sp>
        <p:nvSpPr>
          <p:cNvPr id="3" name="Content Placeholder 2">
            <a:extLst>
              <a:ext uri="{FF2B5EF4-FFF2-40B4-BE49-F238E27FC236}">
                <a16:creationId xmlns:a16="http://schemas.microsoft.com/office/drawing/2014/main" id="{A404D3A5-F294-B541-B45E-5CFC179DD754}"/>
              </a:ext>
            </a:extLst>
          </p:cNvPr>
          <p:cNvSpPr>
            <a:spLocks noGrp="1"/>
          </p:cNvSpPr>
          <p:nvPr>
            <p:ph idx="1"/>
          </p:nvPr>
        </p:nvSpPr>
        <p:spPr>
          <a:xfrm>
            <a:off x="145473" y="1288473"/>
            <a:ext cx="8998527" cy="5569526"/>
          </a:xfrm>
        </p:spPr>
        <p:txBody>
          <a:bodyPr>
            <a:normAutofit/>
          </a:bodyPr>
          <a:lstStyle/>
          <a:p>
            <a:pPr>
              <a:buClr>
                <a:srgbClr val="62A6AF"/>
              </a:buClr>
            </a:pPr>
            <a:r>
              <a:rPr lang="en-US" dirty="0">
                <a:solidFill>
                  <a:schemeClr val="bg2">
                    <a:lumMod val="25000"/>
                  </a:schemeClr>
                </a:solidFill>
              </a:rPr>
              <a:t>Ministries to Asian, Black, Hispanic-Latino, Native American and Pacific Islander Communities and Africa University	</a:t>
            </a:r>
          </a:p>
          <a:p>
            <a:pPr marL="0" indent="0" algn="ctr">
              <a:buClr>
                <a:srgbClr val="62A6AF"/>
              </a:buClr>
              <a:buNone/>
            </a:pPr>
            <a:r>
              <a:rPr lang="en-US" sz="4000" b="1" dirty="0">
                <a:solidFill>
                  <a:srgbClr val="62A6AF"/>
                </a:solidFill>
              </a:rPr>
              <a:t>$39M </a:t>
            </a:r>
          </a:p>
          <a:p>
            <a:pPr marL="0" indent="0" algn="ctr">
              <a:buClr>
                <a:srgbClr val="62A6AF"/>
              </a:buClr>
              <a:buNone/>
            </a:pPr>
            <a:r>
              <a:rPr lang="en-US" i="1" dirty="0">
                <a:solidFill>
                  <a:srgbClr val="002060"/>
                </a:solidFill>
              </a:rPr>
              <a:t>($13M from Traditionalist body, $26M from post-split UMC)</a:t>
            </a:r>
          </a:p>
        </p:txBody>
      </p:sp>
    </p:spTree>
    <p:extLst>
      <p:ext uri="{BB962C8B-B14F-4D97-AF65-F5344CB8AC3E}">
        <p14:creationId xmlns:p14="http://schemas.microsoft.com/office/powerpoint/2010/main" val="1356797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5B627-4A81-D443-8936-BE2F55DD4F94}"/>
              </a:ext>
            </a:extLst>
          </p:cNvPr>
          <p:cNvSpPr>
            <a:spLocks noGrp="1"/>
          </p:cNvSpPr>
          <p:nvPr>
            <p:ph idx="1"/>
          </p:nvPr>
        </p:nvSpPr>
        <p:spPr>
          <a:xfrm>
            <a:off x="207819" y="1662544"/>
            <a:ext cx="8792746" cy="4987637"/>
          </a:xfrm>
        </p:spPr>
        <p:txBody>
          <a:bodyPr>
            <a:normAutofit lnSpcReduction="10000"/>
          </a:bodyPr>
          <a:lstStyle/>
          <a:p>
            <a:pPr marL="0" indent="0">
              <a:buNone/>
            </a:pPr>
            <a:endParaRPr lang="en-US" i="1" dirty="0"/>
          </a:p>
          <a:p>
            <a:r>
              <a:rPr lang="en-US" dirty="0"/>
              <a:t>At first General Conference post-separation, passage of a </a:t>
            </a:r>
            <a:r>
              <a:rPr lang="en-US" b="1" dirty="0">
                <a:solidFill>
                  <a:srgbClr val="C00000"/>
                </a:solidFill>
              </a:rPr>
              <a:t>regional conference plan </a:t>
            </a:r>
            <a:r>
              <a:rPr lang="en-US" dirty="0"/>
              <a:t>that would allow the United States to have its own regional conference.</a:t>
            </a:r>
          </a:p>
          <a:p>
            <a:r>
              <a:rPr lang="en-US" dirty="0"/>
              <a:t>The first session of the U.S. Regional Conference would </a:t>
            </a:r>
            <a:r>
              <a:rPr lang="en-US" b="1" dirty="0">
                <a:solidFill>
                  <a:srgbClr val="C00000"/>
                </a:solidFill>
              </a:rPr>
              <a:t>consider making adaptations </a:t>
            </a:r>
            <a:r>
              <a:rPr lang="en-US" dirty="0"/>
              <a:t>to the parts of the </a:t>
            </a:r>
            <a:r>
              <a:rPr lang="en-US" i="1" dirty="0"/>
              <a:t>Book of Discipline </a:t>
            </a:r>
            <a:r>
              <a:rPr lang="en-US" dirty="0"/>
              <a:t>related to </a:t>
            </a:r>
            <a:r>
              <a:rPr lang="en-US" b="1" dirty="0">
                <a:solidFill>
                  <a:srgbClr val="C00000"/>
                </a:solidFill>
              </a:rPr>
              <a:t>LGBT persons</a:t>
            </a:r>
            <a:r>
              <a:rPr lang="en-US" dirty="0"/>
              <a:t>.</a:t>
            </a:r>
          </a:p>
        </p:txBody>
      </p:sp>
      <p:sp>
        <p:nvSpPr>
          <p:cNvPr id="4" name="Title 1">
            <a:extLst>
              <a:ext uri="{FF2B5EF4-FFF2-40B4-BE49-F238E27FC236}">
                <a16:creationId xmlns:a16="http://schemas.microsoft.com/office/drawing/2014/main" id="{89572514-54B5-924C-9CE5-3AA6BC75CB64}"/>
              </a:ext>
            </a:extLst>
          </p:cNvPr>
          <p:cNvSpPr>
            <a:spLocks noGrp="1"/>
          </p:cNvSpPr>
          <p:nvPr>
            <p:ph type="title"/>
          </p:nvPr>
        </p:nvSpPr>
        <p:spPr>
          <a:xfrm>
            <a:off x="1" y="90751"/>
            <a:ext cx="9143999" cy="1841957"/>
          </a:xfrm>
        </p:spPr>
        <p:txBody>
          <a:bodyPr>
            <a:normAutofit/>
          </a:bodyPr>
          <a:lstStyle/>
          <a:p>
            <a:r>
              <a:rPr lang="en-US" sz="3200" dirty="0"/>
              <a:t>Provisions for Post-Separation UMC</a:t>
            </a:r>
            <a:br>
              <a:rPr lang="en-US" sz="3200" dirty="0"/>
            </a:br>
            <a:br>
              <a:rPr lang="en-US" sz="3200" dirty="0"/>
            </a:br>
            <a:r>
              <a:rPr lang="en-US" sz="3200" dirty="0"/>
              <a:t>(</a:t>
            </a:r>
            <a:r>
              <a:rPr lang="en-US" sz="3200" i="1" dirty="0"/>
              <a:t>though not technically part of legislation)</a:t>
            </a:r>
            <a:endParaRPr lang="en-US" sz="3200" dirty="0"/>
          </a:p>
        </p:txBody>
      </p:sp>
    </p:spTree>
    <p:extLst>
      <p:ext uri="{BB962C8B-B14F-4D97-AF65-F5344CB8AC3E}">
        <p14:creationId xmlns:p14="http://schemas.microsoft.com/office/powerpoint/2010/main" val="1234866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F373-DAEC-A344-8D31-1DDCE65733F9}"/>
              </a:ext>
            </a:extLst>
          </p:cNvPr>
          <p:cNvSpPr>
            <a:spLocks noGrp="1"/>
          </p:cNvSpPr>
          <p:nvPr>
            <p:ph type="title"/>
          </p:nvPr>
        </p:nvSpPr>
        <p:spPr>
          <a:xfrm>
            <a:off x="1" y="90752"/>
            <a:ext cx="9143999" cy="1499616"/>
          </a:xfrm>
        </p:spPr>
        <p:txBody>
          <a:bodyPr>
            <a:normAutofit/>
          </a:bodyPr>
          <a:lstStyle/>
          <a:p>
            <a:r>
              <a:rPr lang="en-US" sz="3200" dirty="0"/>
              <a:t>What would this mean for your church?</a:t>
            </a:r>
          </a:p>
        </p:txBody>
      </p:sp>
      <p:sp>
        <p:nvSpPr>
          <p:cNvPr id="3" name="Content Placeholder 2">
            <a:extLst>
              <a:ext uri="{FF2B5EF4-FFF2-40B4-BE49-F238E27FC236}">
                <a16:creationId xmlns:a16="http://schemas.microsoft.com/office/drawing/2014/main" id="{F1886F47-9E7D-734B-BEB8-EE7E4EA105BA}"/>
              </a:ext>
            </a:extLst>
          </p:cNvPr>
          <p:cNvSpPr>
            <a:spLocks noGrp="1"/>
          </p:cNvSpPr>
          <p:nvPr>
            <p:ph idx="1"/>
          </p:nvPr>
        </p:nvSpPr>
        <p:spPr>
          <a:xfrm>
            <a:off x="156117" y="1350818"/>
            <a:ext cx="8987883" cy="5507182"/>
          </a:xfrm>
        </p:spPr>
        <p:txBody>
          <a:bodyPr>
            <a:normAutofit/>
          </a:bodyPr>
          <a:lstStyle/>
          <a:p>
            <a:r>
              <a:rPr lang="en-US" dirty="0"/>
              <a:t>Congregations </a:t>
            </a:r>
            <a:r>
              <a:rPr lang="en-US" u="sng" dirty="0"/>
              <a:t>may</a:t>
            </a:r>
            <a:r>
              <a:rPr lang="en-US" dirty="0"/>
              <a:t> chose to vote to align with a different denomination than their annual conference does. </a:t>
            </a:r>
          </a:p>
          <a:p>
            <a:r>
              <a:rPr lang="en-US" dirty="0"/>
              <a:t>A church council that decides to call for a vote must make that request to the district superintendent (who would be required to call a meeting within 60 days). </a:t>
            </a:r>
          </a:p>
          <a:p>
            <a:r>
              <a:rPr lang="en-US" dirty="0"/>
              <a:t>Local churches would have until </a:t>
            </a:r>
            <a:r>
              <a:rPr lang="en-US" b="1" dirty="0"/>
              <a:t>December 31, 2024</a:t>
            </a:r>
            <a:r>
              <a:rPr lang="en-US" dirty="0"/>
              <a:t> to vote on realignment. </a:t>
            </a:r>
          </a:p>
          <a:p>
            <a:endParaRPr lang="en-US" dirty="0"/>
          </a:p>
        </p:txBody>
      </p:sp>
    </p:spTree>
    <p:extLst>
      <p:ext uri="{BB962C8B-B14F-4D97-AF65-F5344CB8AC3E}">
        <p14:creationId xmlns:p14="http://schemas.microsoft.com/office/powerpoint/2010/main" val="2142886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F8DA-D5D2-8640-88E1-C9B13FB31844}"/>
              </a:ext>
            </a:extLst>
          </p:cNvPr>
          <p:cNvSpPr>
            <a:spLocks noGrp="1"/>
          </p:cNvSpPr>
          <p:nvPr>
            <p:ph type="title"/>
          </p:nvPr>
        </p:nvSpPr>
        <p:spPr>
          <a:xfrm>
            <a:off x="1" y="90752"/>
            <a:ext cx="9000564" cy="1499616"/>
          </a:xfrm>
        </p:spPr>
        <p:txBody>
          <a:bodyPr/>
          <a:lstStyle/>
          <a:p>
            <a:r>
              <a:rPr lang="en-US" dirty="0"/>
              <a:t>The Local Church and the Protocol</a:t>
            </a:r>
          </a:p>
        </p:txBody>
      </p:sp>
      <p:sp>
        <p:nvSpPr>
          <p:cNvPr id="3" name="Content Placeholder 2">
            <a:extLst>
              <a:ext uri="{FF2B5EF4-FFF2-40B4-BE49-F238E27FC236}">
                <a16:creationId xmlns:a16="http://schemas.microsoft.com/office/drawing/2014/main" id="{B26B979B-4459-E041-9C24-9A3ACEF77263}"/>
              </a:ext>
            </a:extLst>
          </p:cNvPr>
          <p:cNvSpPr>
            <a:spLocks noGrp="1"/>
          </p:cNvSpPr>
          <p:nvPr>
            <p:ph idx="1"/>
          </p:nvPr>
        </p:nvSpPr>
        <p:spPr>
          <a:xfrm>
            <a:off x="187037" y="1309254"/>
            <a:ext cx="8813528" cy="5548745"/>
          </a:xfrm>
        </p:spPr>
        <p:txBody>
          <a:bodyPr>
            <a:normAutofit/>
          </a:bodyPr>
          <a:lstStyle/>
          <a:p>
            <a:r>
              <a:rPr lang="en-US" dirty="0"/>
              <a:t>A local church that affiliates with a Methodist denomination </a:t>
            </a:r>
            <a:r>
              <a:rPr lang="en-US" i="1" dirty="0">
                <a:solidFill>
                  <a:srgbClr val="C00000"/>
                </a:solidFill>
              </a:rPr>
              <a:t>retains</a:t>
            </a:r>
            <a:r>
              <a:rPr lang="en-US" dirty="0"/>
              <a:t> assets and liabilities.</a:t>
            </a:r>
          </a:p>
          <a:p>
            <a:r>
              <a:rPr lang="en-US" dirty="0"/>
              <a:t>The Annual Conference to which the local church belongs at the time of separation </a:t>
            </a:r>
            <a:r>
              <a:rPr lang="en-US" i="1" dirty="0">
                <a:solidFill>
                  <a:srgbClr val="C00000"/>
                </a:solidFill>
              </a:rPr>
              <a:t>will not </a:t>
            </a:r>
            <a:r>
              <a:rPr lang="en-US" dirty="0"/>
              <a:t>exercise its </a:t>
            </a:r>
            <a:r>
              <a:rPr lang="en-US" i="1" dirty="0">
                <a:solidFill>
                  <a:srgbClr val="C00000"/>
                </a:solidFill>
              </a:rPr>
              <a:t>trust clause</a:t>
            </a:r>
            <a:r>
              <a:rPr lang="en-US" dirty="0">
                <a:solidFill>
                  <a:srgbClr val="C00000"/>
                </a:solidFill>
              </a:rPr>
              <a:t>.</a:t>
            </a:r>
          </a:p>
          <a:p>
            <a:r>
              <a:rPr lang="en-US" dirty="0"/>
              <a:t>Local churches which opt to disaffiliate and not become part of a Methodist denomination must comply with ¶2553 of the </a:t>
            </a:r>
            <a:r>
              <a:rPr lang="en-US" i="1" dirty="0"/>
              <a:t>Book of Discipline.</a:t>
            </a:r>
          </a:p>
          <a:p>
            <a:endParaRPr lang="en-US" dirty="0"/>
          </a:p>
        </p:txBody>
      </p:sp>
    </p:spTree>
    <p:extLst>
      <p:ext uri="{BB962C8B-B14F-4D97-AF65-F5344CB8AC3E}">
        <p14:creationId xmlns:p14="http://schemas.microsoft.com/office/powerpoint/2010/main" val="3546789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DDBA-7336-9248-BCD3-1BE17175A1FC}"/>
              </a:ext>
            </a:extLst>
          </p:cNvPr>
          <p:cNvSpPr>
            <a:spLocks noGrp="1"/>
          </p:cNvSpPr>
          <p:nvPr>
            <p:ph type="title"/>
          </p:nvPr>
        </p:nvSpPr>
        <p:spPr>
          <a:xfrm>
            <a:off x="224853" y="90752"/>
            <a:ext cx="8775712" cy="1499616"/>
          </a:xfrm>
        </p:spPr>
        <p:txBody>
          <a:bodyPr/>
          <a:lstStyle/>
          <a:p>
            <a:pPr algn="l"/>
            <a:r>
              <a:rPr lang="en-US" dirty="0"/>
              <a:t>In the meantime…</a:t>
            </a:r>
          </a:p>
        </p:txBody>
      </p:sp>
      <p:sp>
        <p:nvSpPr>
          <p:cNvPr id="3" name="Content Placeholder 2">
            <a:extLst>
              <a:ext uri="{FF2B5EF4-FFF2-40B4-BE49-F238E27FC236}">
                <a16:creationId xmlns:a16="http://schemas.microsoft.com/office/drawing/2014/main" id="{7146AAB3-1CD7-0A4C-A02E-47193205A224}"/>
              </a:ext>
            </a:extLst>
          </p:cNvPr>
          <p:cNvSpPr>
            <a:spLocks noGrp="1"/>
          </p:cNvSpPr>
          <p:nvPr>
            <p:ph idx="1"/>
          </p:nvPr>
        </p:nvSpPr>
        <p:spPr>
          <a:xfrm>
            <a:off x="224853" y="1455457"/>
            <a:ext cx="8344581" cy="5619900"/>
          </a:xfrm>
        </p:spPr>
        <p:txBody>
          <a:bodyPr>
            <a:normAutofit/>
          </a:bodyPr>
          <a:lstStyle/>
          <a:p>
            <a:pPr>
              <a:buClr>
                <a:srgbClr val="62A6AF"/>
              </a:buClr>
            </a:pPr>
            <a:r>
              <a:rPr lang="en-US" dirty="0"/>
              <a:t>Bishops asked to place all administrative and judicial processes addressing restrictions in </a:t>
            </a:r>
            <a:r>
              <a:rPr lang="en-US" i="1" dirty="0"/>
              <a:t>Book of Discipline</a:t>
            </a:r>
            <a:r>
              <a:rPr lang="en-US" dirty="0"/>
              <a:t> related to self-avowed practicing homosexuals or same-sex weddings in abeyance from January 1, 2020 through adjournment of first conference of the post-separation UMC.</a:t>
            </a:r>
          </a:p>
          <a:p>
            <a:endParaRPr lang="en-US" dirty="0"/>
          </a:p>
        </p:txBody>
      </p:sp>
    </p:spTree>
    <p:extLst>
      <p:ext uri="{BB962C8B-B14F-4D97-AF65-F5344CB8AC3E}">
        <p14:creationId xmlns:p14="http://schemas.microsoft.com/office/powerpoint/2010/main" val="3588341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0D1E-5BA9-3343-B0DD-F8507DEB50DE}"/>
              </a:ext>
            </a:extLst>
          </p:cNvPr>
          <p:cNvSpPr>
            <a:spLocks noGrp="1"/>
          </p:cNvSpPr>
          <p:nvPr>
            <p:ph type="title"/>
          </p:nvPr>
        </p:nvSpPr>
        <p:spPr>
          <a:xfrm>
            <a:off x="1" y="90752"/>
            <a:ext cx="9144000" cy="1499616"/>
          </a:xfrm>
        </p:spPr>
        <p:txBody>
          <a:bodyPr/>
          <a:lstStyle/>
          <a:p>
            <a:r>
              <a:rPr lang="en-US" dirty="0"/>
              <a:t>Critiques and Concerns</a:t>
            </a:r>
          </a:p>
        </p:txBody>
      </p:sp>
      <p:sp>
        <p:nvSpPr>
          <p:cNvPr id="3" name="Content Placeholder 2">
            <a:extLst>
              <a:ext uri="{FF2B5EF4-FFF2-40B4-BE49-F238E27FC236}">
                <a16:creationId xmlns:a16="http://schemas.microsoft.com/office/drawing/2014/main" id="{F41E0940-EDC4-C24D-A258-93C014178E70}"/>
              </a:ext>
            </a:extLst>
          </p:cNvPr>
          <p:cNvSpPr>
            <a:spLocks noGrp="1"/>
          </p:cNvSpPr>
          <p:nvPr>
            <p:ph idx="1"/>
          </p:nvPr>
        </p:nvSpPr>
        <p:spPr>
          <a:xfrm>
            <a:off x="245327" y="1526360"/>
            <a:ext cx="8755237" cy="5331639"/>
          </a:xfrm>
        </p:spPr>
        <p:txBody>
          <a:bodyPr>
            <a:normAutofit fontScale="92500" lnSpcReduction="20000"/>
          </a:bodyPr>
          <a:lstStyle/>
          <a:p>
            <a:r>
              <a:rPr lang="en-US" dirty="0"/>
              <a:t>Some people oppose any plan that calls for </a:t>
            </a:r>
            <a:r>
              <a:rPr lang="en-US" dirty="0">
                <a:solidFill>
                  <a:srgbClr val="C00000"/>
                </a:solidFill>
              </a:rPr>
              <a:t>separation.</a:t>
            </a:r>
          </a:p>
          <a:p>
            <a:r>
              <a:rPr lang="en-US" dirty="0"/>
              <a:t>Many in Africa want to </a:t>
            </a:r>
            <a:r>
              <a:rPr lang="en-US" dirty="0">
                <a:solidFill>
                  <a:srgbClr val="C00000"/>
                </a:solidFill>
              </a:rPr>
              <a:t>retain the name </a:t>
            </a:r>
            <a:r>
              <a:rPr lang="en-US" dirty="0"/>
              <a:t>United Methodist and the cross and flame </a:t>
            </a:r>
            <a:r>
              <a:rPr lang="en-US" dirty="0">
                <a:solidFill>
                  <a:srgbClr val="C00000"/>
                </a:solidFill>
              </a:rPr>
              <a:t>logo</a:t>
            </a:r>
            <a:r>
              <a:rPr lang="en-US" dirty="0"/>
              <a:t> in the event of separation.</a:t>
            </a:r>
          </a:p>
          <a:p>
            <a:r>
              <a:rPr lang="en-US" dirty="0"/>
              <a:t>Central conferences are worried about declining financial support. </a:t>
            </a:r>
          </a:p>
          <a:p>
            <a:r>
              <a:rPr lang="en-US" dirty="0"/>
              <a:t>Some traditionalists have argued that the </a:t>
            </a:r>
            <a:r>
              <a:rPr lang="en-US" dirty="0">
                <a:solidFill>
                  <a:srgbClr val="C00000"/>
                </a:solidFill>
              </a:rPr>
              <a:t>vote thresholds </a:t>
            </a:r>
            <a:r>
              <a:rPr lang="en-US" dirty="0"/>
              <a:t>should be lowered. </a:t>
            </a:r>
          </a:p>
          <a:p>
            <a:r>
              <a:rPr lang="en-US" dirty="0"/>
              <a:t>There has been some criticism of any Regional Conference plan. </a:t>
            </a:r>
          </a:p>
        </p:txBody>
      </p:sp>
      <p:pic>
        <p:nvPicPr>
          <p:cNvPr id="4" name="Picture 3" descr="UMC_.jpg">
            <a:extLst>
              <a:ext uri="{FF2B5EF4-FFF2-40B4-BE49-F238E27FC236}">
                <a16:creationId xmlns:a16="http://schemas.microsoft.com/office/drawing/2014/main" id="{2189B626-B5FF-D248-8A96-B1F54A6F721C}"/>
              </a:ext>
            </a:extLst>
          </p:cNvPr>
          <p:cNvPicPr>
            <a:picLocks noChangeAspect="1"/>
          </p:cNvPicPr>
          <p:nvPr/>
        </p:nvPicPr>
        <p:blipFill rotWithShape="1">
          <a:blip r:embed="rId3">
            <a:extLst>
              <a:ext uri="{28A0092B-C50C-407E-A947-70E740481C1C}">
                <a14:useLocalDpi xmlns:a14="http://schemas.microsoft.com/office/drawing/2010/main" val="0"/>
              </a:ext>
            </a:extLst>
          </a:blip>
          <a:srcRect l="16056" r="17504"/>
          <a:stretch/>
        </p:blipFill>
        <p:spPr>
          <a:xfrm>
            <a:off x="617373" y="154760"/>
            <a:ext cx="911300" cy="1371600"/>
          </a:xfrm>
          <a:prstGeom prst="rect">
            <a:avLst/>
          </a:prstGeom>
        </p:spPr>
      </p:pic>
    </p:spTree>
    <p:extLst>
      <p:ext uri="{BB962C8B-B14F-4D97-AF65-F5344CB8AC3E}">
        <p14:creationId xmlns:p14="http://schemas.microsoft.com/office/powerpoint/2010/main" val="3113651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3E37-8BDC-0F4B-B657-36326CBD16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3469D8-75D0-9447-9030-527AEE5BAB5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3113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740" y="678352"/>
            <a:ext cx="8287773" cy="1041708"/>
          </a:xfrm>
        </p:spPr>
        <p:txBody>
          <a:bodyPr>
            <a:normAutofit/>
          </a:bodyPr>
          <a:lstStyle/>
          <a:p>
            <a:r>
              <a:rPr lang="en-US" dirty="0">
                <a:solidFill>
                  <a:schemeClr val="bg1"/>
                </a:solidFill>
              </a:rPr>
              <a:t>Changing Attitudes (1970s)</a:t>
            </a:r>
          </a:p>
        </p:txBody>
      </p:sp>
      <p:sp>
        <p:nvSpPr>
          <p:cNvPr id="3" name="Content Placeholder 2"/>
          <p:cNvSpPr>
            <a:spLocks noGrp="1"/>
          </p:cNvSpPr>
          <p:nvPr>
            <p:ph idx="1"/>
          </p:nvPr>
        </p:nvSpPr>
        <p:spPr>
          <a:xfrm>
            <a:off x="581673" y="4094029"/>
            <a:ext cx="8345616" cy="2481869"/>
          </a:xfrm>
        </p:spPr>
        <p:style>
          <a:lnRef idx="1">
            <a:schemeClr val="dk1"/>
          </a:lnRef>
          <a:fillRef idx="3">
            <a:schemeClr val="dk1"/>
          </a:fillRef>
          <a:effectRef idx="2">
            <a:schemeClr val="dk1"/>
          </a:effectRef>
          <a:fontRef idx="minor">
            <a:schemeClr val="lt1"/>
          </a:fontRef>
        </p:style>
        <p:txBody>
          <a:bodyPr>
            <a:normAutofit fontScale="85000" lnSpcReduction="20000"/>
          </a:bodyPr>
          <a:lstStyle/>
          <a:p>
            <a:pPr marL="0" indent="0">
              <a:buNone/>
            </a:pPr>
            <a:r>
              <a:rPr lang="en-US" dirty="0"/>
              <a:t>The American Psychiatric Association removed “homosexuality” from the diagnostic manual of mental illness in 1973. </a:t>
            </a:r>
          </a:p>
          <a:p>
            <a:pPr marL="0" indent="0">
              <a:buNone/>
            </a:pPr>
            <a:r>
              <a:rPr lang="en-US" dirty="0"/>
              <a:t>A few UMC congregations – such as Glide Memorial in San Francisco – supported the emerging Gay Liberation Movement</a:t>
            </a:r>
          </a:p>
          <a:p>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109819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80"/>
            <a:ext cx="9000564" cy="1021403"/>
          </a:xfrm>
        </p:spPr>
        <p:txBody>
          <a:bodyPr/>
          <a:lstStyle/>
          <a:p>
            <a:r>
              <a:rPr lang="en-US" dirty="0"/>
              <a:t>1972 Social Principle Statement</a:t>
            </a:r>
          </a:p>
        </p:txBody>
      </p:sp>
      <p:sp>
        <p:nvSpPr>
          <p:cNvPr id="3" name="Content Placeholder 2"/>
          <p:cNvSpPr>
            <a:spLocks noGrp="1"/>
          </p:cNvSpPr>
          <p:nvPr>
            <p:ph idx="1"/>
          </p:nvPr>
        </p:nvSpPr>
        <p:spPr>
          <a:xfrm>
            <a:off x="92597" y="787078"/>
            <a:ext cx="9051403" cy="5886097"/>
          </a:xfrm>
        </p:spPr>
        <p:txBody>
          <a:bodyPr>
            <a:normAutofit lnSpcReduction="10000"/>
          </a:bodyPr>
          <a:lstStyle/>
          <a:p>
            <a:pPr marL="0" lvl="0" indent="0">
              <a:spcBef>
                <a:spcPts val="0"/>
              </a:spcBef>
              <a:spcAft>
                <a:spcPts val="0"/>
              </a:spcAft>
              <a:buSzTx/>
              <a:buNone/>
            </a:pPr>
            <a:r>
              <a:rPr lang="en-US" dirty="0"/>
              <a:t>"Homosexuals no less than heterosexuals are persons of sacred worth, who need the ministry and guidance of the church in their struggles for human fulfillment, as well as the spiritual and emotional care of a fellowship which enables reconciling relationships with God, with others, and with self. Further we insist that all persons are entitled to have their human and civil rights ensured, although </a:t>
            </a:r>
            <a:r>
              <a:rPr lang="en-US" dirty="0">
                <a:solidFill>
                  <a:srgbClr val="C00000"/>
                </a:solidFill>
              </a:rPr>
              <a:t>we do not condone the practice of homosexuality and consider this practice incompatible</a:t>
            </a:r>
            <a:r>
              <a:rPr lang="en-US" dirty="0"/>
              <a:t> with Christian teaching."</a:t>
            </a:r>
          </a:p>
        </p:txBody>
      </p:sp>
    </p:spTree>
    <p:extLst>
      <p:ext uri="{BB962C8B-B14F-4D97-AF65-F5344CB8AC3E}">
        <p14:creationId xmlns:p14="http://schemas.microsoft.com/office/powerpoint/2010/main" val="38234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31" y="-135274"/>
            <a:ext cx="8232468" cy="933559"/>
          </a:xfrm>
        </p:spPr>
        <p:txBody>
          <a:bodyPr>
            <a:normAutofit/>
          </a:bodyPr>
          <a:lstStyle/>
          <a:p>
            <a:r>
              <a:rPr lang="en-US" sz="2800" dirty="0"/>
              <a:t>Human Sexuality (¶ 162.G.)</a:t>
            </a:r>
          </a:p>
        </p:txBody>
      </p:sp>
      <p:sp>
        <p:nvSpPr>
          <p:cNvPr id="3" name="Content Placeholder 2"/>
          <p:cNvSpPr>
            <a:spLocks noGrp="1"/>
          </p:cNvSpPr>
          <p:nvPr>
            <p:ph idx="1"/>
          </p:nvPr>
        </p:nvSpPr>
        <p:spPr>
          <a:xfrm>
            <a:off x="0" y="580571"/>
            <a:ext cx="9144000" cy="6277429"/>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Palatino Linotype" panose="02040502050505030304" pitchFamily="18" charset="0"/>
              </a:rPr>
              <a:t>”We affirm that all persons are individuals of sacred worth, created in the image of God. All persons need the ministry of the Church in their struggles for human fulfillment, as well as their spiritual and emotional care of a fellowship that enables reconciling relationships with God, with others, and with self. The United Methodist Church does not condone the practice of homosexuality and considers this practice incompatible with Christian teaching. We affirm that God’s grace is available to all. We will seek to live together in Christian community, welcoming, forgiving, and loving one another, as Christ has loved and accepted us. We implore families and churches not to reject or condemn lesbian and gay members and friends. We commit ourselves to be in ministry for and with all persons.”</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Palatino Linotype" panose="02040502050505030304" pitchFamily="18" charset="0"/>
              </a:rPr>
              <a:t>				-2016 UMC </a:t>
            </a:r>
            <a:r>
              <a:rPr lang="en-US" i="1" dirty="0">
                <a:latin typeface="Palatino Linotype" panose="02040502050505030304" pitchFamily="18" charset="0"/>
              </a:rPr>
              <a:t>Book of Discipline</a:t>
            </a:r>
            <a:endParaRPr lang="en-US" dirty="0">
              <a:latin typeface="Palatino Linotype" panose="02040502050505030304" pitchFamily="18" charset="0"/>
            </a:endParaRPr>
          </a:p>
        </p:txBody>
      </p:sp>
    </p:spTree>
    <p:extLst>
      <p:ext uri="{BB962C8B-B14F-4D97-AF65-F5344CB8AC3E}">
        <p14:creationId xmlns:p14="http://schemas.microsoft.com/office/powerpoint/2010/main" val="323811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FD9D-21AA-FA44-868E-95B38EE090E4}"/>
              </a:ext>
            </a:extLst>
          </p:cNvPr>
          <p:cNvSpPr>
            <a:spLocks noGrp="1"/>
          </p:cNvSpPr>
          <p:nvPr>
            <p:ph type="title"/>
          </p:nvPr>
        </p:nvSpPr>
        <p:spPr/>
        <p:txBody>
          <a:bodyPr/>
          <a:lstStyle/>
          <a:p>
            <a:r>
              <a:rPr lang="en-US" dirty="0"/>
              <a:t>What is a Social Principle?</a:t>
            </a:r>
          </a:p>
        </p:txBody>
      </p:sp>
      <p:sp>
        <p:nvSpPr>
          <p:cNvPr id="3" name="Content Placeholder 2">
            <a:extLst>
              <a:ext uri="{FF2B5EF4-FFF2-40B4-BE49-F238E27FC236}">
                <a16:creationId xmlns:a16="http://schemas.microsoft.com/office/drawing/2014/main" id="{18BA1A7F-F92F-8944-8C0E-7DC86A3003B5}"/>
              </a:ext>
            </a:extLst>
          </p:cNvPr>
          <p:cNvSpPr>
            <a:spLocks noGrp="1"/>
          </p:cNvSpPr>
          <p:nvPr>
            <p:ph idx="1"/>
          </p:nvPr>
        </p:nvSpPr>
        <p:spPr>
          <a:xfrm>
            <a:off x="200723" y="1342417"/>
            <a:ext cx="8799842" cy="5751110"/>
          </a:xfrm>
        </p:spPr>
        <p:txBody>
          <a:bodyPr>
            <a:normAutofit/>
          </a:bodyPr>
          <a:lstStyle/>
          <a:p>
            <a:pPr marL="0" indent="0">
              <a:buNone/>
            </a:pPr>
            <a:r>
              <a:rPr lang="en-US" sz="2800" dirty="0"/>
              <a:t>“The Social principles, </a:t>
            </a:r>
            <a:r>
              <a:rPr lang="en-US" sz="2800" dirty="0">
                <a:solidFill>
                  <a:srgbClr val="C00000"/>
                </a:solidFill>
              </a:rPr>
              <a:t>while not to be considered church law, </a:t>
            </a:r>
            <a:r>
              <a:rPr lang="en-US" sz="2800" dirty="0"/>
              <a:t>are a prayerful and thoughtful effort on the part of the General Conference to speak to the human issues in the contemporary world from a sound biblical and theological foundation as historically demonstrated in United Methodist traditions.”</a:t>
            </a:r>
          </a:p>
          <a:p>
            <a:pPr marL="0" indent="0">
              <a:buNone/>
            </a:pPr>
            <a:r>
              <a:rPr lang="en-US" sz="2800" dirty="0"/>
              <a:t>- “Preface” to Part V. Social Principles, </a:t>
            </a:r>
            <a:r>
              <a:rPr lang="en-US" sz="2800" i="1" dirty="0"/>
              <a:t>Book of Discipline </a:t>
            </a:r>
            <a:r>
              <a:rPr lang="en-US" sz="2800" dirty="0"/>
              <a:t>(2016), 105.</a:t>
            </a:r>
          </a:p>
        </p:txBody>
      </p:sp>
    </p:spTree>
    <p:extLst>
      <p:ext uri="{BB962C8B-B14F-4D97-AF65-F5344CB8AC3E}">
        <p14:creationId xmlns:p14="http://schemas.microsoft.com/office/powerpoint/2010/main" val="17194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2014851"/>
          </a:xfrm>
        </p:spPr>
        <p:txBody>
          <a:bodyPr>
            <a:normAutofit/>
          </a:bodyPr>
          <a:lstStyle/>
          <a:p>
            <a:r>
              <a:rPr lang="en-US" dirty="0"/>
              <a:t>1976 Addition to the </a:t>
            </a:r>
            <a:br>
              <a:rPr lang="en-US" dirty="0"/>
            </a:br>
            <a:r>
              <a:rPr lang="en-US" i="1" dirty="0"/>
              <a:t>Book of Discipline (</a:t>
            </a:r>
            <a:r>
              <a:rPr lang="en-US" dirty="0"/>
              <a:t>¶ 613) </a:t>
            </a:r>
          </a:p>
        </p:txBody>
      </p:sp>
      <p:sp>
        <p:nvSpPr>
          <p:cNvPr id="3" name="Content Placeholder 2"/>
          <p:cNvSpPr>
            <a:spLocks noGrp="1"/>
          </p:cNvSpPr>
          <p:nvPr>
            <p:ph idx="1"/>
          </p:nvPr>
        </p:nvSpPr>
        <p:spPr>
          <a:xfrm>
            <a:off x="457201" y="2014850"/>
            <a:ext cx="8508996" cy="293590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800" dirty="0"/>
              <a:t>“No board, agency, committee, commission, or council </a:t>
            </a:r>
            <a:r>
              <a:rPr lang="en-US" sz="2800" dirty="0">
                <a:solidFill>
                  <a:srgbClr val="C00000"/>
                </a:solidFill>
              </a:rPr>
              <a:t>shall give United Methodist funds </a:t>
            </a:r>
            <a:r>
              <a:rPr lang="en-US" sz="2800" dirty="0"/>
              <a:t>to any ‘gay caucus’ or group or otherwise use such funds to </a:t>
            </a:r>
            <a:r>
              <a:rPr lang="en-US" sz="2800" dirty="0">
                <a:solidFill>
                  <a:srgbClr val="C00000"/>
                </a:solidFill>
              </a:rPr>
              <a:t>promote the acceptance of homosexuality</a:t>
            </a:r>
            <a:r>
              <a:rPr lang="en-US" sz="2800" dirty="0"/>
              <a:t>.” </a:t>
            </a:r>
          </a:p>
          <a:p>
            <a:pPr marL="0" indent="0">
              <a:buNone/>
            </a:pPr>
            <a:r>
              <a:rPr lang="en-US" sz="2800" dirty="0"/>
              <a:t>		[Financial Administration}</a:t>
            </a:r>
          </a:p>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4065442210"/>
              </p:ext>
            </p:extLst>
          </p:nvPr>
        </p:nvGraphicFramePr>
        <p:xfrm>
          <a:off x="2372655" y="5280121"/>
          <a:ext cx="4500284" cy="1280160"/>
        </p:xfrm>
        <a:graphic>
          <a:graphicData uri="http://schemas.openxmlformats.org/drawingml/2006/table">
            <a:tbl>
              <a:tblPr firstRow="1" bandRow="1">
                <a:tableStyleId>{5C22544A-7EE6-4342-B048-85BDC9FD1C3A}</a:tableStyleId>
              </a:tblPr>
              <a:tblGrid>
                <a:gridCol w="1913741">
                  <a:extLst>
                    <a:ext uri="{9D8B030D-6E8A-4147-A177-3AD203B41FA5}">
                      <a16:colId xmlns:a16="http://schemas.microsoft.com/office/drawing/2014/main" val="20000"/>
                    </a:ext>
                  </a:extLst>
                </a:gridCol>
                <a:gridCol w="2586543">
                  <a:extLst>
                    <a:ext uri="{9D8B030D-6E8A-4147-A177-3AD203B41FA5}">
                      <a16:colId xmlns:a16="http://schemas.microsoft.com/office/drawing/2014/main" val="20001"/>
                    </a:ext>
                  </a:extLst>
                </a:gridCol>
              </a:tblGrid>
              <a:tr h="0">
                <a:tc>
                  <a:txBody>
                    <a:bodyPr/>
                    <a:lstStyle/>
                    <a:p>
                      <a:pPr algn="ctr"/>
                      <a:r>
                        <a:rPr lang="en-US" sz="3600" dirty="0"/>
                        <a:t>In favor </a:t>
                      </a:r>
                    </a:p>
                  </a:txBody>
                  <a:tcPr/>
                </a:tc>
                <a:tc>
                  <a:txBody>
                    <a:bodyPr/>
                    <a:lstStyle/>
                    <a:p>
                      <a:pPr algn="ctr"/>
                      <a:r>
                        <a:rPr lang="en-US" sz="3600" dirty="0"/>
                        <a:t>Against</a:t>
                      </a:r>
                    </a:p>
                  </a:txBody>
                  <a:tcPr/>
                </a:tc>
                <a:extLst>
                  <a:ext uri="{0D108BD9-81ED-4DB2-BD59-A6C34878D82A}">
                    <a16:rowId xmlns:a16="http://schemas.microsoft.com/office/drawing/2014/main" val="10000"/>
                  </a:ext>
                </a:extLst>
              </a:tr>
              <a:tr h="620053">
                <a:tc>
                  <a:txBody>
                    <a:bodyPr/>
                    <a:lstStyle/>
                    <a:p>
                      <a:pPr algn="ctr"/>
                      <a:r>
                        <a:rPr lang="en-US" sz="3600" dirty="0"/>
                        <a:t>39</a:t>
                      </a:r>
                    </a:p>
                  </a:txBody>
                  <a:tcPr/>
                </a:tc>
                <a:tc>
                  <a:txBody>
                    <a:bodyPr/>
                    <a:lstStyle/>
                    <a:p>
                      <a:pPr algn="ctr"/>
                      <a:r>
                        <a:rPr lang="en-US" sz="3600" dirty="0"/>
                        <a:t>31</a:t>
                      </a:r>
                    </a:p>
                  </a:txBody>
                  <a:tcPr/>
                </a:tc>
                <a:extLst>
                  <a:ext uri="{0D108BD9-81ED-4DB2-BD59-A6C34878D82A}">
                    <a16:rowId xmlns:a16="http://schemas.microsoft.com/office/drawing/2014/main" val="10001"/>
                  </a:ext>
                </a:extLst>
              </a:tr>
            </a:tbl>
          </a:graphicData>
        </a:graphic>
      </p:graphicFrame>
      <p:sp>
        <p:nvSpPr>
          <p:cNvPr id="5" name="Title 1">
            <a:extLst>
              <a:ext uri="{FF2B5EF4-FFF2-40B4-BE49-F238E27FC236}">
                <a16:creationId xmlns:a16="http://schemas.microsoft.com/office/drawing/2014/main" id="{C0B53FD6-FD8C-D24E-8261-7F1711C45957}"/>
              </a:ext>
            </a:extLst>
          </p:cNvPr>
          <p:cNvSpPr txBox="1">
            <a:spLocks/>
          </p:cNvSpPr>
          <p:nvPr/>
        </p:nvSpPr>
        <p:spPr>
          <a:xfrm>
            <a:off x="279399" y="195032"/>
            <a:ext cx="8686799" cy="1109241"/>
          </a:xfrm>
          <a:prstGeom prst="rect">
            <a:avLst/>
          </a:prstGeom>
        </p:spPr>
        <p:txBody>
          <a:bodyPr vert="horz" lIns="91440" tIns="45720" rIns="91440" bIns="45720" rtlCol="0" anchor="ctr">
            <a:normAutofit/>
          </a:bodyPr>
          <a:lstStyle>
            <a:lvl1pPr algn="ctr" defTabSz="914377" rtl="0" eaLnBrk="1" latinLnBrk="0" hangingPunct="1">
              <a:lnSpc>
                <a:spcPct val="80000"/>
              </a:lnSpc>
              <a:spcBef>
                <a:spcPct val="0"/>
              </a:spcBef>
              <a:buNone/>
              <a:defRPr sz="3600" b="1" kern="1200" cap="none" spc="100" baseline="0">
                <a:solidFill>
                  <a:schemeClr val="tx1">
                    <a:lumMod val="90000"/>
                    <a:lumOff val="10000"/>
                  </a:schemeClr>
                </a:solidFill>
                <a:latin typeface="Palatino Linotype" panose="02040502050505030304" pitchFamily="18" charset="0"/>
                <a:ea typeface="+mj-ea"/>
                <a:cs typeface="+mj-cs"/>
              </a:defRPr>
            </a:lvl1pPr>
          </a:lstStyle>
          <a:p>
            <a:endParaRPr lang="en-US" dirty="0"/>
          </a:p>
        </p:txBody>
      </p:sp>
    </p:spTree>
    <p:extLst>
      <p:ext uri="{BB962C8B-B14F-4D97-AF65-F5344CB8AC3E}">
        <p14:creationId xmlns:p14="http://schemas.microsoft.com/office/powerpoint/2010/main" val="14674571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rgbClr val="2E2B21"/>
      </a:dk1>
      <a:lt1>
        <a:srgbClr val="FFFFFF"/>
      </a:lt1>
      <a:dk2>
        <a:srgbClr val="605B4F"/>
      </a:dk2>
      <a:lt2>
        <a:srgbClr val="D8D6BE"/>
      </a:lt2>
      <a:accent1>
        <a:srgbClr val="9CBDBD"/>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{88C27261-9233-3D47-A6E1-CD0B0678C0CB}tf10001067</Template>
  <TotalTime>21745</TotalTime>
  <Words>3094</Words>
  <Application>Microsoft Office PowerPoint</Application>
  <PresentationFormat>On-screen Show (4:3)</PresentationFormat>
  <Paragraphs>290</Paragraphs>
  <Slides>49</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Avenir Next</vt:lpstr>
      <vt:lpstr>Calibri</vt:lpstr>
      <vt:lpstr>Century Schoolbook</vt:lpstr>
      <vt:lpstr>Courier New</vt:lpstr>
      <vt:lpstr>Palatino Linotype</vt:lpstr>
      <vt:lpstr>Times New Roman</vt:lpstr>
      <vt:lpstr>Tw Cen MT</vt:lpstr>
      <vt:lpstr>Tw Cen MT Condensed</vt:lpstr>
      <vt:lpstr>Wingdings 3</vt:lpstr>
      <vt:lpstr>Integral</vt:lpstr>
      <vt:lpstr>The Future of Methodism: Homosexuality And The United Methodist Church</vt:lpstr>
      <vt:lpstr>The United Methodist Church</vt:lpstr>
      <vt:lpstr>PowerPoint Presentation</vt:lpstr>
      <vt:lpstr>General Conference</vt:lpstr>
      <vt:lpstr>Changing Attitudes (1970s)</vt:lpstr>
      <vt:lpstr>1972 Social Principle Statement</vt:lpstr>
      <vt:lpstr>Human Sexuality (¶ 162.G.)</vt:lpstr>
      <vt:lpstr>What is a Social Principle?</vt:lpstr>
      <vt:lpstr>1976 Addition to the  Book of Discipline (¶ 613) </vt:lpstr>
      <vt:lpstr>1984 Addition to the  Book of Discipline (¶304.3)</vt:lpstr>
      <vt:lpstr>1996 Addition to the Book of Discipline (¶341.6)</vt:lpstr>
      <vt:lpstr>Overview – Book of Discipline</vt:lpstr>
      <vt:lpstr>Caucuses and The UMC</vt:lpstr>
      <vt:lpstr>Leading Advocacy Groups</vt:lpstr>
      <vt:lpstr>Growing International Witness</vt:lpstr>
      <vt:lpstr>2020 Delegates by Region</vt:lpstr>
      <vt:lpstr>2008 General Conference</vt:lpstr>
      <vt:lpstr>Defeated 2012 Proposal</vt:lpstr>
      <vt:lpstr>Did these votes settle the issue?</vt:lpstr>
      <vt:lpstr>PowerPoint Presentation</vt:lpstr>
      <vt:lpstr>2016 General Conference  May 10-20 Portland, Oregon</vt:lpstr>
      <vt:lpstr>Commission on the Way Forward</vt:lpstr>
      <vt:lpstr>2019 General Conference  February 24-26 in St. Louis, Missouri</vt:lpstr>
      <vt:lpstr>Young People’s Statement</vt:lpstr>
      <vt:lpstr>The Way Forward?</vt:lpstr>
      <vt:lpstr>PowerPoint Presentation</vt:lpstr>
      <vt:lpstr>PowerPoint Presentation</vt:lpstr>
      <vt:lpstr>What went into effect in January?</vt:lpstr>
      <vt:lpstr>What went into effect in January?</vt:lpstr>
      <vt:lpstr>What went into effect in January?</vt:lpstr>
      <vt:lpstr>The Trust Clause ¶ 2501 </vt:lpstr>
      <vt:lpstr>Disaffiliation of Local Churches Over Issues Related to Human Sexuality ¶ 2553</vt:lpstr>
      <vt:lpstr>PowerPoint Presentation</vt:lpstr>
      <vt:lpstr>Major Plans Being Discussed</vt:lpstr>
      <vt:lpstr>Protocol of Reconciliation &amp; Grace Through Separation</vt:lpstr>
      <vt:lpstr>Protocol of Reconciliation &amp; Grace Through Separation</vt:lpstr>
      <vt:lpstr>Who signed it?</vt:lpstr>
      <vt:lpstr>PowerPoint Presentation</vt:lpstr>
      <vt:lpstr>Who consulted?</vt:lpstr>
      <vt:lpstr>PowerPoint Presentation</vt:lpstr>
      <vt:lpstr>PowerPoint Presentation</vt:lpstr>
      <vt:lpstr>Financial Agreements (over 4 years)</vt:lpstr>
      <vt:lpstr>Financial Agreements (over 8 years)</vt:lpstr>
      <vt:lpstr>Provisions for Post-Separation UMC  (though not technically part of legislation)</vt:lpstr>
      <vt:lpstr>What would this mean for your church?</vt:lpstr>
      <vt:lpstr>The Local Church and the Protocol</vt:lpstr>
      <vt:lpstr>In the meantime…</vt:lpstr>
      <vt:lpstr>Critiques and Concerns</vt:lpstr>
      <vt:lpstr>PowerPoint Presentation</vt:lpstr>
    </vt:vector>
  </TitlesOfParts>
  <Company>Hood Theological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Turner</dc:creator>
  <cp:lastModifiedBy>Martha Park</cp:lastModifiedBy>
  <cp:revision>605</cp:revision>
  <cp:lastPrinted>2020-03-02T01:14:08Z</cp:lastPrinted>
  <dcterms:created xsi:type="dcterms:W3CDTF">2013-04-16T23:45:06Z</dcterms:created>
  <dcterms:modified xsi:type="dcterms:W3CDTF">2020-03-16T17:32:19Z</dcterms:modified>
</cp:coreProperties>
</file>